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3"/>
  </p:notesMasterIdLst>
  <p:sldIdLst>
    <p:sldId id="276" r:id="rId2"/>
    <p:sldId id="283" r:id="rId3"/>
    <p:sldId id="277" r:id="rId4"/>
    <p:sldId id="278" r:id="rId5"/>
    <p:sldId id="279" r:id="rId6"/>
    <p:sldId id="280" r:id="rId7"/>
    <p:sldId id="281" r:id="rId8"/>
    <p:sldId id="282" r:id="rId9"/>
    <p:sldId id="256" r:id="rId10"/>
    <p:sldId id="257" r:id="rId11"/>
    <p:sldId id="258" r:id="rId12"/>
    <p:sldId id="260" r:id="rId13"/>
    <p:sldId id="262" r:id="rId14"/>
    <p:sldId id="263" r:id="rId15"/>
    <p:sldId id="264" r:id="rId16"/>
    <p:sldId id="265" r:id="rId17"/>
    <p:sldId id="267" r:id="rId18"/>
    <p:sldId id="269" r:id="rId19"/>
    <p:sldId id="270" r:id="rId20"/>
    <p:sldId id="272" r:id="rId21"/>
    <p:sldId id="274" r:id="rId22"/>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AC129F-5296-4B3E-AAE0-9EA02444A5BA}" type="datetimeFigureOut">
              <a:rPr lang="zh-TW" altLang="en-US" smtClean="0"/>
              <a:pPr/>
              <a:t>2014/5/15</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83B303-34E5-4BF4-ABF7-0AF7405C783D}"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投影片圖像版面配置區 1"/>
          <p:cNvSpPr>
            <a:spLocks noGrp="1" noRot="1" noChangeAspect="1" noTextEdit="1"/>
          </p:cNvSpPr>
          <p:nvPr>
            <p:ph type="sldImg"/>
          </p:nvPr>
        </p:nvSpPr>
        <p:spPr>
          <a:ln/>
        </p:spPr>
      </p:sp>
      <p:sp>
        <p:nvSpPr>
          <p:cNvPr id="35843" name="備忘稿版面配置區 2"/>
          <p:cNvSpPr>
            <a:spLocks noGrp="1"/>
          </p:cNvSpPr>
          <p:nvPr>
            <p:ph type="body" idx="1"/>
          </p:nvPr>
        </p:nvSpPr>
        <p:spPr>
          <a:noFill/>
          <a:ln/>
        </p:spPr>
        <p:txBody>
          <a:bodyPr/>
          <a:lstStyle/>
          <a:p>
            <a:endParaRPr lang="zh-TW" altLang="en-US" smtClean="0"/>
          </a:p>
        </p:txBody>
      </p:sp>
      <p:sp>
        <p:nvSpPr>
          <p:cNvPr id="35844" name="投影片編號版面配置區 3"/>
          <p:cNvSpPr>
            <a:spLocks noGrp="1"/>
          </p:cNvSpPr>
          <p:nvPr>
            <p:ph type="sldNum" sz="quarter" idx="5"/>
          </p:nvPr>
        </p:nvSpPr>
        <p:spPr>
          <a:noFill/>
        </p:spPr>
        <p:txBody>
          <a:bodyPr/>
          <a:lstStyle/>
          <a:p>
            <a:fld id="{6EB199E1-5782-44C0-96BF-21130B0B4012}" type="slidenum">
              <a:rPr lang="en-US" altLang="zh-TW" smtClean="0"/>
              <a:pPr/>
              <a:t>1</a:t>
            </a:fld>
            <a:endParaRPr lang="en-US"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753EFAB0-F056-4404-BCAD-180182B56F8B}" type="datetimeFigureOut">
              <a:rPr lang="zh-TW" altLang="en-US" smtClean="0"/>
              <a:pPr/>
              <a:t>2014/5/15</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11A86976-C43D-42F8-978A-A5663C6C26C4}"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53EFAB0-F056-4404-BCAD-180182B56F8B}" type="datetimeFigureOut">
              <a:rPr lang="zh-TW" altLang="en-US" smtClean="0"/>
              <a:pPr/>
              <a:t>2014/5/15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A86976-C43D-42F8-978A-A5663C6C26C4}"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53EFAB0-F056-4404-BCAD-180182B56F8B}" type="datetimeFigureOut">
              <a:rPr lang="zh-TW" altLang="en-US" smtClean="0"/>
              <a:pPr/>
              <a:t>2014/5/15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A86976-C43D-42F8-978A-A5663C6C26C4}"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753EFAB0-F056-4404-BCAD-180182B56F8B}" type="datetimeFigureOut">
              <a:rPr lang="zh-TW" altLang="en-US" smtClean="0"/>
              <a:pPr/>
              <a:t>2014/5/15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A86976-C43D-42F8-978A-A5663C6C26C4}"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753EFAB0-F056-4404-BCAD-180182B56F8B}" type="datetimeFigureOut">
              <a:rPr lang="zh-TW" altLang="en-US" smtClean="0"/>
              <a:pPr/>
              <a:t>2014/5/15</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1A86976-C43D-42F8-978A-A5663C6C26C4}"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753EFAB0-F056-4404-BCAD-180182B56F8B}" type="datetimeFigureOut">
              <a:rPr lang="zh-TW" altLang="en-US" smtClean="0"/>
              <a:pPr/>
              <a:t>2014/5/15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A86976-C43D-42F8-978A-A5663C6C26C4}"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753EFAB0-F056-4404-BCAD-180182B56F8B}" type="datetimeFigureOut">
              <a:rPr lang="zh-TW" altLang="en-US" smtClean="0"/>
              <a:pPr/>
              <a:t>2014/5/15</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1A86976-C43D-42F8-978A-A5663C6C26C4}"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753EFAB0-F056-4404-BCAD-180182B56F8B}" type="datetimeFigureOut">
              <a:rPr lang="zh-TW" altLang="en-US" smtClean="0"/>
              <a:pPr/>
              <a:t>2014/5/15</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1A86976-C43D-42F8-978A-A5663C6C26C4}"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753EFAB0-F056-4404-BCAD-180182B56F8B}" type="datetimeFigureOut">
              <a:rPr lang="zh-TW" altLang="en-US" smtClean="0"/>
              <a:pPr/>
              <a:t>2014/5/15</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1A86976-C43D-42F8-978A-A5663C6C26C4}"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753EFAB0-F056-4404-BCAD-180182B56F8B}" type="datetimeFigureOut">
              <a:rPr lang="zh-TW" altLang="en-US" smtClean="0"/>
              <a:pPr/>
              <a:t>2014/5/15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1A86976-C43D-42F8-978A-A5663C6C26C4}"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753EFAB0-F056-4404-BCAD-180182B56F8B}" type="datetimeFigureOut">
              <a:rPr lang="zh-TW" altLang="en-US" smtClean="0"/>
              <a:pPr/>
              <a:t>2014/5/15</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11A86976-C43D-42F8-978A-A5663C6C26C4}"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53EFAB0-F056-4404-BCAD-180182B56F8B}" type="datetimeFigureOut">
              <a:rPr lang="zh-TW" altLang="en-US" smtClean="0"/>
              <a:pPr/>
              <a:t>2014/5/15</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1A86976-C43D-42F8-978A-A5663C6C26C4}"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csme2604@ms15.hinet.net" TargetMode="External"/><Relationship Id="rId2" Type="http://schemas.openxmlformats.org/officeDocument/2006/relationships/hyperlink" Target="http://www.csmeex.org.t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547664" y="1484784"/>
            <a:ext cx="6264275" cy="919162"/>
          </a:xfrm>
        </p:spPr>
        <p:txBody>
          <a:bodyPr>
            <a:noAutofit/>
          </a:bodyPr>
          <a:lstStyle/>
          <a:p>
            <a:pPr algn="ctr" eaLnBrk="1" hangingPunct="1">
              <a:defRPr/>
            </a:pPr>
            <a:r>
              <a:rPr lang="zh-TW" altLang="en-US" sz="4400" dirty="0" smtClean="0">
                <a:solidFill>
                  <a:schemeClr val="tx1"/>
                </a:solidFill>
                <a:latin typeface="標楷體" pitchFamily="65" charset="-120"/>
                <a:ea typeface="標楷體" pitchFamily="65" charset="-120"/>
              </a:rPr>
              <a:t>研究生入學能力考試介紹</a:t>
            </a:r>
            <a:r>
              <a:rPr lang="zh-TW" altLang="en-US" sz="4000" dirty="0" smtClean="0">
                <a:solidFill>
                  <a:schemeClr val="tx1"/>
                </a:solidFill>
                <a:latin typeface="標楷體" pitchFamily="65" charset="-120"/>
                <a:ea typeface="標楷體" pitchFamily="65" charset="-120"/>
              </a:rPr>
              <a:t/>
            </a:r>
            <a:br>
              <a:rPr lang="zh-TW" altLang="en-US" sz="4000" dirty="0" smtClean="0">
                <a:solidFill>
                  <a:schemeClr val="tx1"/>
                </a:solidFill>
                <a:latin typeface="標楷體" pitchFamily="65" charset="-120"/>
                <a:ea typeface="標楷體" pitchFamily="65" charset="-120"/>
              </a:rPr>
            </a:br>
            <a:endParaRPr lang="zh-TW" altLang="en-US" sz="4000" dirty="0" smtClean="0">
              <a:solidFill>
                <a:schemeClr val="tx1"/>
              </a:solidFill>
              <a:effectLst/>
              <a:latin typeface="標楷體" pitchFamily="65" charset="-120"/>
              <a:ea typeface="標楷體" pitchFamily="65" charset="-120"/>
            </a:endParaRPr>
          </a:p>
        </p:txBody>
      </p:sp>
      <p:sp>
        <p:nvSpPr>
          <p:cNvPr id="4099" name="副標題 2"/>
          <p:cNvSpPr>
            <a:spLocks noGrp="1"/>
          </p:cNvSpPr>
          <p:nvPr>
            <p:ph type="subTitle" idx="1"/>
          </p:nvPr>
        </p:nvSpPr>
        <p:spPr>
          <a:xfrm>
            <a:off x="1403648" y="3573016"/>
            <a:ext cx="5473700" cy="2142000"/>
          </a:xfrm>
        </p:spPr>
        <p:txBody>
          <a:bodyPr/>
          <a:lstStyle/>
          <a:p>
            <a:pPr marL="0" indent="0" algn="ctr" eaLnBrk="1" hangingPunct="1">
              <a:buFontTx/>
              <a:buNone/>
            </a:pPr>
            <a:endParaRPr lang="zh-TW" altLang="en-US" b="1" dirty="0" smtClean="0">
              <a:solidFill>
                <a:srgbClr val="898989"/>
              </a:solidFill>
              <a:latin typeface="Times New Roman" pitchFamily="18" charset="0"/>
            </a:endParaRPr>
          </a:p>
          <a:p>
            <a:pPr marL="0" indent="0" algn="ctr" eaLnBrk="1" hangingPunct="1">
              <a:buFontTx/>
              <a:buNone/>
            </a:pPr>
            <a:endParaRPr lang="zh-TW" altLang="en-US" dirty="0" smtClean="0">
              <a:solidFill>
                <a:srgbClr val="898989"/>
              </a:solidFill>
            </a:endParaRPr>
          </a:p>
        </p:txBody>
      </p:sp>
      <p:pic>
        <p:nvPicPr>
          <p:cNvPr id="4100" name="圖片 3" descr="logo.bmp"/>
          <p:cNvPicPr>
            <a:picLocks noChangeAspect="1"/>
          </p:cNvPicPr>
          <p:nvPr/>
        </p:nvPicPr>
        <p:blipFill>
          <a:blip r:embed="rId3" cstate="print"/>
          <a:srcRect/>
          <a:stretch>
            <a:fillRect/>
          </a:stretch>
        </p:blipFill>
        <p:spPr bwMode="auto">
          <a:xfrm>
            <a:off x="250825" y="549275"/>
            <a:ext cx="1152525" cy="1079500"/>
          </a:xfrm>
          <a:prstGeom prst="rect">
            <a:avLst/>
          </a:prstGeom>
          <a:noFill/>
          <a:ln w="9525">
            <a:noFill/>
            <a:miter lim="800000"/>
            <a:headEnd/>
            <a:tailEnd/>
          </a:ln>
        </p:spPr>
      </p:pic>
      <p:pic>
        <p:nvPicPr>
          <p:cNvPr id="4101" name="Picture 6" descr="j0149481"/>
          <p:cNvPicPr>
            <a:picLocks noChangeAspect="1" noChangeArrowheads="1"/>
          </p:cNvPicPr>
          <p:nvPr/>
        </p:nvPicPr>
        <p:blipFill>
          <a:blip r:embed="rId4" cstate="print"/>
          <a:srcRect/>
          <a:stretch>
            <a:fillRect/>
          </a:stretch>
        </p:blipFill>
        <p:spPr bwMode="auto">
          <a:xfrm>
            <a:off x="6516216" y="3429000"/>
            <a:ext cx="2449512" cy="2230438"/>
          </a:xfrm>
          <a:prstGeom prst="rect">
            <a:avLst/>
          </a:prstGeom>
          <a:noFill/>
          <a:ln w="9525">
            <a:noFill/>
            <a:miter lim="800000"/>
            <a:headEnd/>
            <a:tailEnd/>
          </a:ln>
        </p:spPr>
      </p:pic>
      <p:sp>
        <p:nvSpPr>
          <p:cNvPr id="4102" name="Rectangle 3"/>
          <p:cNvSpPr>
            <a:spLocks noChangeArrowheads="1"/>
          </p:cNvSpPr>
          <p:nvPr/>
        </p:nvSpPr>
        <p:spPr bwMode="auto">
          <a:xfrm>
            <a:off x="1187624" y="2996952"/>
            <a:ext cx="6840538" cy="4957384"/>
          </a:xfrm>
          <a:prstGeom prst="rect">
            <a:avLst/>
          </a:prstGeom>
          <a:noFill/>
          <a:ln w="19050" algn="ctr">
            <a:noFill/>
            <a:miter lim="800000"/>
            <a:headEnd/>
            <a:tailEnd/>
          </a:ln>
        </p:spPr>
        <p:txBody>
          <a:bodyPr wrap="square" lIns="90000" tIns="46800" rIns="90000" bIns="46800">
            <a:spAutoFit/>
          </a:bodyPr>
          <a:lstStyle/>
          <a:p>
            <a:pPr marL="457200" indent="-457200" algn="l" eaLnBrk="1" hangingPunct="1">
              <a:spcBef>
                <a:spcPct val="50000"/>
              </a:spcBef>
            </a:pPr>
            <a:r>
              <a:rPr lang="zh-TW" altLang="en-US" sz="2800" b="1" dirty="0">
                <a:latin typeface="標楷體" pitchFamily="65" charset="-120"/>
              </a:rPr>
              <a:t>        </a:t>
            </a:r>
            <a:r>
              <a:rPr lang="zh-TW" altLang="en-US" sz="2800" b="1" dirty="0" smtClean="0">
                <a:latin typeface="標楷體" pitchFamily="65" charset="-120"/>
              </a:rPr>
              <a:t>  </a:t>
            </a:r>
            <a:endParaRPr lang="en-US" altLang="zh-TW" sz="2800" b="1" dirty="0" smtClean="0">
              <a:latin typeface="標楷體" pitchFamily="65" charset="-120"/>
              <a:ea typeface="標楷體" pitchFamily="65" charset="-120"/>
            </a:endParaRPr>
          </a:p>
          <a:p>
            <a:pPr marL="457200" indent="-457200" algn="l" eaLnBrk="1" hangingPunct="1">
              <a:spcBef>
                <a:spcPct val="50000"/>
              </a:spcBef>
            </a:pPr>
            <a:r>
              <a:rPr lang="zh-TW" altLang="en-US" sz="3600" b="1" dirty="0" smtClean="0">
                <a:latin typeface="標楷體" pitchFamily="65" charset="-120"/>
                <a:ea typeface="標楷體" pitchFamily="65" charset="-120"/>
              </a:rPr>
              <a:t>         主辦單位</a:t>
            </a:r>
            <a:endParaRPr lang="en-US" altLang="zh-TW" sz="3600" b="1" dirty="0" smtClean="0">
              <a:latin typeface="標楷體" pitchFamily="65" charset="-120"/>
              <a:ea typeface="標楷體" pitchFamily="65" charset="-120"/>
            </a:endParaRPr>
          </a:p>
          <a:p>
            <a:pPr marL="457200" indent="-457200" algn="l" eaLnBrk="1" hangingPunct="1">
              <a:spcBef>
                <a:spcPct val="50000"/>
              </a:spcBef>
            </a:pPr>
            <a:r>
              <a:rPr lang="zh-TW" altLang="en-US" sz="3600" b="1" dirty="0" smtClean="0">
                <a:latin typeface="標楷體" pitchFamily="65" charset="-120"/>
                <a:ea typeface="標楷體" pitchFamily="65" charset="-120"/>
              </a:rPr>
              <a:t>     中國機械工程學會</a:t>
            </a:r>
            <a:endParaRPr lang="en-US" altLang="zh-TW" sz="3600" b="1" dirty="0" smtClean="0">
              <a:latin typeface="標楷體" pitchFamily="65" charset="-120"/>
              <a:ea typeface="標楷體" pitchFamily="65" charset="-120"/>
            </a:endParaRPr>
          </a:p>
          <a:p>
            <a:pPr marL="457200" indent="-457200" algn="l" eaLnBrk="1" hangingPunct="1">
              <a:spcBef>
                <a:spcPct val="50000"/>
              </a:spcBef>
            </a:pPr>
            <a:endParaRPr lang="en-US" altLang="zh-TW" sz="3200" b="1" dirty="0" smtClean="0">
              <a:latin typeface="新細明體" pitchFamily="18" charset="-120"/>
              <a:ea typeface="新細明體" pitchFamily="18" charset="-120"/>
            </a:endParaRPr>
          </a:p>
          <a:p>
            <a:pPr marL="457200" indent="-457200">
              <a:spcBef>
                <a:spcPct val="50000"/>
              </a:spcBef>
            </a:pPr>
            <a:r>
              <a:rPr lang="zh-TW" altLang="en-US" sz="3200" b="1" dirty="0" smtClean="0">
                <a:latin typeface="標楷體" pitchFamily="65" charset="-120"/>
              </a:rPr>
              <a:t>           </a:t>
            </a:r>
            <a:endParaRPr lang="zh-TW" altLang="en-US" sz="3200" b="1" dirty="0">
              <a:latin typeface="新細明體" pitchFamily="18" charset="-120"/>
              <a:ea typeface="新細明體" pitchFamily="18" charset="-120"/>
            </a:endParaRPr>
          </a:p>
          <a:p>
            <a:pPr marL="457200" indent="-457200" algn="l" eaLnBrk="1" hangingPunct="1">
              <a:spcBef>
                <a:spcPct val="50000"/>
              </a:spcBef>
            </a:pPr>
            <a:endParaRPr lang="en-US" altLang="zh-TW" sz="2800" b="1" dirty="0" smtClean="0">
              <a:latin typeface="標楷體" pitchFamily="65" charset="-120"/>
              <a:ea typeface="標楷體" pitchFamily="65" charset="-120"/>
            </a:endParaRPr>
          </a:p>
          <a:p>
            <a:pPr marL="457200" indent="-457200" algn="l" eaLnBrk="1" hangingPunct="1">
              <a:spcBef>
                <a:spcPct val="50000"/>
              </a:spcBef>
            </a:pPr>
            <a:r>
              <a:rPr lang="zh-TW" altLang="en-US" sz="2800" b="1" dirty="0" smtClean="0">
                <a:latin typeface="標楷體" pitchFamily="65" charset="-120"/>
                <a:ea typeface="標楷體" pitchFamily="65" charset="-120"/>
              </a:rPr>
              <a:t>           </a:t>
            </a:r>
            <a:endParaRPr lang="zh-TW" altLang="en-US" sz="2800" b="1" dirty="0">
              <a:latin typeface="標楷體" pitchFamily="65" charset="-120"/>
              <a:ea typeface="標楷體" pitchFamily="65" charset="-120"/>
            </a:endParaRPr>
          </a:p>
        </p:txBody>
      </p:sp>
      <p:sp>
        <p:nvSpPr>
          <p:cNvPr id="7" name="投影片編號版面配置區 6"/>
          <p:cNvSpPr txBox="1">
            <a:spLocks noGrp="1"/>
          </p:cNvSpPr>
          <p:nvPr/>
        </p:nvSpPr>
        <p:spPr>
          <a:xfrm>
            <a:off x="6553200" y="6356350"/>
            <a:ext cx="2133600" cy="365125"/>
          </a:xfrm>
          <a:prstGeom prst="rect">
            <a:avLst/>
          </a:prstGeom>
          <a:noFill/>
        </p:spPr>
        <p:txBody>
          <a:bodyPr anchor="ctr"/>
          <a:lstStyle/>
          <a:p>
            <a:pPr algn="r" eaLnBrk="1" fontAlgn="auto" hangingPunct="1">
              <a:spcBef>
                <a:spcPts val="0"/>
              </a:spcBef>
              <a:spcAft>
                <a:spcPts val="0"/>
              </a:spcAft>
              <a:defRPr/>
            </a:pPr>
            <a:fld id="{6B432DEA-595C-447D-8CB5-7291CAA4949A}" type="slidenum">
              <a:rPr lang="zh-TW" altLang="en-US" sz="1200">
                <a:solidFill>
                  <a:schemeClr val="tx1">
                    <a:tint val="75000"/>
                  </a:schemeClr>
                </a:solidFill>
                <a:latin typeface="+mn-lt"/>
                <a:ea typeface="+mn-ea"/>
              </a:rPr>
              <a:pPr algn="r" eaLnBrk="1" fontAlgn="auto" hangingPunct="1">
                <a:spcBef>
                  <a:spcPts val="0"/>
                </a:spcBef>
                <a:spcAft>
                  <a:spcPts val="0"/>
                </a:spcAft>
                <a:defRPr/>
              </a:pPr>
              <a:t>1</a:t>
            </a:fld>
            <a:endParaRPr lang="zh-TW" altLang="en-US" sz="1200">
              <a:solidFill>
                <a:schemeClr val="tx1">
                  <a:tint val="75000"/>
                </a:schemeClr>
              </a:solidFill>
              <a:latin typeface="+mn-lt"/>
              <a:ea typeface="+mn-ea"/>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259632" y="404664"/>
            <a:ext cx="7776864" cy="1143000"/>
          </a:xfrm>
        </p:spPr>
        <p:txBody>
          <a:bodyPr>
            <a:normAutofit/>
          </a:bodyPr>
          <a:lstStyle/>
          <a:p>
            <a:r>
              <a:rPr lang="en-US" altLang="zh-TW" sz="3600" u="heavy" dirty="0">
                <a:latin typeface="標楷體" pitchFamily="65" charset="-120"/>
                <a:ea typeface="標楷體" pitchFamily="65" charset="-120"/>
              </a:rPr>
              <a:t> 103</a:t>
            </a:r>
            <a:r>
              <a:rPr lang="zh-TW" altLang="zh-TW" sz="3600" u="heavy" dirty="0">
                <a:latin typeface="標楷體" pitchFamily="65" charset="-120"/>
                <a:ea typeface="標楷體" pitchFamily="65" charset="-120"/>
              </a:rPr>
              <a:t>年度研究生入學能力考試簡章</a:t>
            </a:r>
            <a:r>
              <a:rPr lang="en-US" altLang="zh-TW" sz="3600" u="heavy" dirty="0">
                <a:latin typeface="標楷體" pitchFamily="65" charset="-120"/>
                <a:ea typeface="標楷體" pitchFamily="65" charset="-120"/>
              </a:rPr>
              <a:t>  </a:t>
            </a:r>
            <a:endParaRPr lang="zh-TW" altLang="en-US" sz="3600" dirty="0">
              <a:latin typeface="標楷體" pitchFamily="65" charset="-120"/>
              <a:ea typeface="標楷體" pitchFamily="65" charset="-120"/>
            </a:endParaRPr>
          </a:p>
        </p:txBody>
      </p:sp>
      <p:sp>
        <p:nvSpPr>
          <p:cNvPr id="3" name="內容版面配置區 2"/>
          <p:cNvSpPr>
            <a:spLocks noGrp="1"/>
          </p:cNvSpPr>
          <p:nvPr>
            <p:ph idx="1"/>
          </p:nvPr>
        </p:nvSpPr>
        <p:spPr>
          <a:xfrm>
            <a:off x="1093912" y="1844824"/>
            <a:ext cx="8050088" cy="4525963"/>
          </a:xfrm>
        </p:spPr>
        <p:txBody>
          <a:bodyPr>
            <a:noAutofit/>
          </a:bodyPr>
          <a:lstStyle/>
          <a:p>
            <a:pPr algn="ctr">
              <a:buNone/>
            </a:pPr>
            <a:r>
              <a:rPr lang="zh-TW" altLang="zh-TW" sz="2000" b="1" dirty="0">
                <a:latin typeface="標楷體" pitchFamily="65" charset="-120"/>
                <a:ea typeface="標楷體" pitchFamily="65" charset="-120"/>
              </a:rPr>
              <a:t>目 錄</a:t>
            </a:r>
            <a:endParaRPr lang="zh-TW" altLang="zh-TW" sz="2000" dirty="0">
              <a:latin typeface="標楷體" pitchFamily="65" charset="-120"/>
              <a:ea typeface="標楷體" pitchFamily="65" charset="-120"/>
            </a:endParaRPr>
          </a:p>
          <a:p>
            <a:pPr>
              <a:buNone/>
            </a:pPr>
            <a:r>
              <a:rPr lang="zh-TW" altLang="zh-TW" sz="2000" dirty="0" smtClean="0">
                <a:latin typeface="標楷體" pitchFamily="65" charset="-120"/>
                <a:ea typeface="標楷體" pitchFamily="65" charset="-120"/>
              </a:rPr>
              <a:t>一</a:t>
            </a:r>
            <a:r>
              <a:rPr lang="zh-TW" altLang="zh-TW" sz="2000" dirty="0">
                <a:latin typeface="標楷體" pitchFamily="65" charset="-120"/>
                <a:ea typeface="標楷體" pitchFamily="65" charset="-120"/>
              </a:rPr>
              <a:t>、考試</a:t>
            </a:r>
            <a:r>
              <a:rPr lang="zh-TW" altLang="zh-TW" sz="2000" dirty="0" smtClean="0">
                <a:latin typeface="標楷體" pitchFamily="65" charset="-120"/>
                <a:ea typeface="標楷體" pitchFamily="65" charset="-120"/>
              </a:rPr>
              <a:t>日程</a:t>
            </a:r>
            <a:r>
              <a:rPr lang="en-US" altLang="zh-TW" sz="2000" dirty="0" smtClean="0">
                <a:latin typeface="標楷體" pitchFamily="65" charset="-120"/>
                <a:ea typeface="標楷體" pitchFamily="65" charset="-120"/>
              </a:rPr>
              <a:t>……………………………………………………………3</a:t>
            </a:r>
            <a:endParaRPr lang="zh-TW" altLang="zh-TW" sz="2000" dirty="0">
              <a:latin typeface="標楷體" pitchFamily="65" charset="-120"/>
              <a:ea typeface="標楷體" pitchFamily="65" charset="-120"/>
            </a:endParaRPr>
          </a:p>
          <a:p>
            <a:pPr>
              <a:buNone/>
            </a:pPr>
            <a:r>
              <a:rPr lang="zh-TW" altLang="zh-TW" sz="2000" dirty="0">
                <a:latin typeface="標楷體" pitchFamily="65" charset="-120"/>
                <a:ea typeface="標楷體" pitchFamily="65" charset="-120"/>
              </a:rPr>
              <a:t>二、考試日期、時間、領域科目與</a:t>
            </a:r>
            <a:r>
              <a:rPr lang="zh-TW" altLang="zh-TW" sz="2000" dirty="0" smtClean="0">
                <a:latin typeface="標楷體" pitchFamily="65" charset="-120"/>
                <a:ea typeface="標楷體" pitchFamily="65" charset="-120"/>
              </a:rPr>
              <a:t>考區</a:t>
            </a:r>
            <a:r>
              <a:rPr lang="en-US" altLang="zh-TW" sz="2000" dirty="0" smtClean="0">
                <a:latin typeface="標楷體" pitchFamily="65" charset="-120"/>
                <a:ea typeface="標楷體" pitchFamily="65" charset="-120"/>
              </a:rPr>
              <a:t>........................</a:t>
            </a:r>
            <a:r>
              <a:rPr lang="en-US" altLang="zh-TW" sz="2000" dirty="0">
                <a:latin typeface="標楷體" pitchFamily="65" charset="-120"/>
                <a:ea typeface="標楷體" pitchFamily="65" charset="-120"/>
              </a:rPr>
              <a:t>4</a:t>
            </a:r>
            <a:endParaRPr lang="zh-TW" altLang="zh-TW" sz="2000" dirty="0">
              <a:latin typeface="標楷體" pitchFamily="65" charset="-120"/>
              <a:ea typeface="標楷體" pitchFamily="65" charset="-120"/>
            </a:endParaRPr>
          </a:p>
          <a:p>
            <a:pPr>
              <a:buNone/>
            </a:pPr>
            <a:r>
              <a:rPr lang="zh-TW" altLang="zh-TW" sz="2000" dirty="0">
                <a:latin typeface="標楷體" pitchFamily="65" charset="-120"/>
                <a:ea typeface="標楷體" pitchFamily="65" charset="-120"/>
              </a:rPr>
              <a:t>三、報考資格、報名</a:t>
            </a:r>
            <a:r>
              <a:rPr lang="zh-TW" altLang="zh-TW" sz="2000" dirty="0" smtClean="0">
                <a:latin typeface="標楷體" pitchFamily="65" charset="-120"/>
                <a:ea typeface="標楷體" pitchFamily="65" charset="-120"/>
              </a:rPr>
              <a:t>須知</a:t>
            </a:r>
            <a:r>
              <a:rPr lang="en-US" altLang="zh-TW" sz="2000" dirty="0" smtClean="0">
                <a:latin typeface="標楷體" pitchFamily="65" charset="-120"/>
                <a:ea typeface="標楷體" pitchFamily="65" charset="-120"/>
              </a:rPr>
              <a:t>....................................</a:t>
            </a:r>
            <a:r>
              <a:rPr lang="en-US" altLang="zh-TW" sz="2000" dirty="0">
                <a:latin typeface="標楷體" pitchFamily="65" charset="-120"/>
                <a:ea typeface="標楷體" pitchFamily="65" charset="-120"/>
              </a:rPr>
              <a:t>5</a:t>
            </a:r>
            <a:endParaRPr lang="zh-TW" altLang="zh-TW" sz="2000" dirty="0">
              <a:latin typeface="標楷體" pitchFamily="65" charset="-120"/>
              <a:ea typeface="標楷體" pitchFamily="65" charset="-120"/>
            </a:endParaRPr>
          </a:p>
          <a:p>
            <a:pPr>
              <a:buNone/>
            </a:pPr>
            <a:r>
              <a:rPr lang="zh-TW" altLang="zh-TW" sz="2000" dirty="0">
                <a:latin typeface="標楷體" pitchFamily="65" charset="-120"/>
                <a:ea typeface="標楷體" pitchFamily="65" charset="-120"/>
              </a:rPr>
              <a:t>四、成績單申請、公佈、複查</a:t>
            </a:r>
            <a:r>
              <a:rPr lang="en-US" altLang="zh-TW" sz="2000" dirty="0" smtClean="0">
                <a:latin typeface="標楷體" pitchFamily="65" charset="-120"/>
                <a:ea typeface="標楷體" pitchFamily="65" charset="-120"/>
              </a:rPr>
              <a:t>................................6</a:t>
            </a:r>
            <a:endParaRPr lang="zh-TW" altLang="zh-TW" sz="2000" dirty="0">
              <a:latin typeface="標楷體" pitchFamily="65" charset="-120"/>
              <a:ea typeface="標楷體" pitchFamily="65" charset="-120"/>
            </a:endParaRPr>
          </a:p>
          <a:p>
            <a:pPr>
              <a:buNone/>
            </a:pPr>
            <a:r>
              <a:rPr lang="zh-TW" altLang="zh-TW" sz="2000" dirty="0">
                <a:latin typeface="標楷體" pitchFamily="65" charset="-120"/>
                <a:ea typeface="標楷體" pitchFamily="65" charset="-120"/>
              </a:rPr>
              <a:t>五、考試領域科目內容大綱與題型</a:t>
            </a:r>
            <a:r>
              <a:rPr lang="en-US" altLang="zh-TW" sz="2000" dirty="0" smtClean="0">
                <a:latin typeface="標楷體" pitchFamily="65" charset="-120"/>
                <a:ea typeface="標楷體" pitchFamily="65" charset="-120"/>
              </a:rPr>
              <a:t>............................7</a:t>
            </a:r>
            <a:endParaRPr lang="zh-TW" altLang="zh-TW" sz="2000" dirty="0">
              <a:latin typeface="標楷體" pitchFamily="65" charset="-120"/>
              <a:ea typeface="標楷體" pitchFamily="65" charset="-120"/>
            </a:endParaRPr>
          </a:p>
          <a:p>
            <a:pPr>
              <a:buNone/>
            </a:pPr>
            <a:r>
              <a:rPr lang="zh-TW" altLang="zh-TW" sz="2000" dirty="0">
                <a:latin typeface="標楷體" pitchFamily="65" charset="-120"/>
                <a:ea typeface="標楷體" pitchFamily="65" charset="-120"/>
              </a:rPr>
              <a:t>六、報名表</a:t>
            </a:r>
            <a:r>
              <a:rPr lang="en-US" altLang="zh-TW" sz="2000" dirty="0">
                <a:latin typeface="標楷體" pitchFamily="65" charset="-120"/>
                <a:ea typeface="標楷體" pitchFamily="65" charset="-120"/>
              </a:rPr>
              <a:t>…</a:t>
            </a:r>
            <a:r>
              <a:rPr lang="zh-TW" altLang="zh-TW" sz="2000" dirty="0">
                <a:latin typeface="標楷體" pitchFamily="65" charset="-120"/>
                <a:ea typeface="標楷體" pitchFamily="65" charset="-120"/>
              </a:rPr>
              <a:t>………</a:t>
            </a:r>
            <a:r>
              <a:rPr lang="en-US" altLang="zh-TW" sz="2000" dirty="0" smtClean="0">
                <a:latin typeface="標楷體" pitchFamily="65" charset="-120"/>
                <a:ea typeface="標楷體" pitchFamily="65" charset="-120"/>
              </a:rPr>
              <a:t>………………………………………………….10</a:t>
            </a:r>
            <a:endParaRPr lang="zh-TW" altLang="zh-TW" sz="2000" dirty="0">
              <a:latin typeface="標楷體" pitchFamily="65" charset="-120"/>
              <a:ea typeface="標楷體" pitchFamily="65" charset="-120"/>
            </a:endParaRPr>
          </a:p>
          <a:p>
            <a:endParaRPr lang="zh-TW" altLang="en-US" sz="20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331640" y="2348879"/>
          <a:ext cx="7200800" cy="2482073"/>
        </p:xfrm>
        <a:graphic>
          <a:graphicData uri="http://schemas.openxmlformats.org/drawingml/2006/table">
            <a:tbl>
              <a:tblPr/>
              <a:tblGrid>
                <a:gridCol w="4032448"/>
                <a:gridCol w="3168352"/>
              </a:tblGrid>
              <a:tr h="255870">
                <a:tc>
                  <a:txBody>
                    <a:bodyPr/>
                    <a:lstStyle/>
                    <a:p>
                      <a:pPr indent="304800">
                        <a:spcAft>
                          <a:spcPts val="0"/>
                        </a:spcAft>
                      </a:pPr>
                      <a:r>
                        <a:rPr lang="en-US" sz="1800" b="1" kern="100" dirty="0">
                          <a:solidFill>
                            <a:srgbClr val="000000"/>
                          </a:solidFill>
                          <a:latin typeface="標楷體" pitchFamily="65" charset="-120"/>
                          <a:ea typeface="標楷體" pitchFamily="65" charset="-120"/>
                        </a:rPr>
                        <a:t>   </a:t>
                      </a:r>
                      <a:r>
                        <a:rPr lang="zh-TW" sz="1800" b="1" kern="100" dirty="0">
                          <a:solidFill>
                            <a:srgbClr val="000000"/>
                          </a:solidFill>
                          <a:latin typeface="標楷體" pitchFamily="65" charset="-120"/>
                          <a:ea typeface="標楷體" pitchFamily="65" charset="-120"/>
                        </a:rPr>
                        <a:t>項</a:t>
                      </a:r>
                      <a:r>
                        <a:rPr lang="en-US" sz="1800" b="1" kern="100" dirty="0">
                          <a:solidFill>
                            <a:srgbClr val="000000"/>
                          </a:solidFill>
                          <a:latin typeface="標楷體" pitchFamily="65" charset="-120"/>
                          <a:ea typeface="標楷體" pitchFamily="65" charset="-120"/>
                        </a:rPr>
                        <a:t>    </a:t>
                      </a:r>
                      <a:r>
                        <a:rPr lang="zh-TW" sz="1800" b="1" kern="100" dirty="0">
                          <a:solidFill>
                            <a:srgbClr val="000000"/>
                          </a:solidFill>
                          <a:latin typeface="標楷體" pitchFamily="65" charset="-120"/>
                          <a:ea typeface="標楷體" pitchFamily="65" charset="-120"/>
                        </a:rPr>
                        <a:t>目</a:t>
                      </a:r>
                      <a:endParaRPr lang="zh-TW" sz="1800" kern="100" dirty="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Aft>
                          <a:spcPts val="0"/>
                        </a:spcAft>
                      </a:pPr>
                      <a:r>
                        <a:rPr lang="zh-TW" sz="1800" b="1" kern="100">
                          <a:solidFill>
                            <a:srgbClr val="000000"/>
                          </a:solidFill>
                          <a:latin typeface="標楷體" pitchFamily="65" charset="-120"/>
                          <a:ea typeface="標楷體" pitchFamily="65" charset="-120"/>
                        </a:rPr>
                        <a:t>日</a:t>
                      </a:r>
                      <a:r>
                        <a:rPr lang="en-US" sz="1800" b="1" kern="100">
                          <a:solidFill>
                            <a:srgbClr val="000000"/>
                          </a:solidFill>
                          <a:latin typeface="標楷體" pitchFamily="65" charset="-120"/>
                          <a:ea typeface="標楷體" pitchFamily="65" charset="-120"/>
                        </a:rPr>
                        <a:t>    </a:t>
                      </a:r>
                      <a:r>
                        <a:rPr lang="zh-TW" sz="1800" b="1" kern="100">
                          <a:solidFill>
                            <a:srgbClr val="000000"/>
                          </a:solidFill>
                          <a:latin typeface="標楷體" pitchFamily="65" charset="-120"/>
                          <a:ea typeface="標楷體" pitchFamily="65" charset="-120"/>
                        </a:rPr>
                        <a:t>期</a:t>
                      </a:r>
                      <a:endParaRPr lang="zh-TW" sz="1800" kern="10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339504">
                <a:tc>
                  <a:txBody>
                    <a:bodyPr/>
                    <a:lstStyle/>
                    <a:p>
                      <a:pPr indent="109855">
                        <a:spcAft>
                          <a:spcPts val="0"/>
                        </a:spcAft>
                      </a:pPr>
                      <a:r>
                        <a:rPr lang="zh-TW" sz="1800" kern="100" dirty="0">
                          <a:solidFill>
                            <a:srgbClr val="000000"/>
                          </a:solidFill>
                          <a:latin typeface="標楷體" pitchFamily="65" charset="-120"/>
                          <a:ea typeface="標楷體" pitchFamily="65" charset="-120"/>
                        </a:rPr>
                        <a:t>考試日期</a:t>
                      </a:r>
                      <a:endParaRPr lang="zh-TW" sz="1800" kern="100" dirty="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b="1" kern="100">
                          <a:solidFill>
                            <a:srgbClr val="000000"/>
                          </a:solidFill>
                          <a:latin typeface="標楷體" pitchFamily="65" charset="-120"/>
                          <a:ea typeface="標楷體" pitchFamily="65" charset="-120"/>
                        </a:rPr>
                        <a:t>        103</a:t>
                      </a:r>
                      <a:r>
                        <a:rPr lang="zh-TW" sz="1800" b="1" kern="100">
                          <a:solidFill>
                            <a:srgbClr val="000000"/>
                          </a:solidFill>
                          <a:latin typeface="標楷體" pitchFamily="65" charset="-120"/>
                          <a:ea typeface="標楷體" pitchFamily="65" charset="-120"/>
                        </a:rPr>
                        <a:t>年</a:t>
                      </a:r>
                      <a:r>
                        <a:rPr lang="en-US" sz="1800" b="1" kern="100">
                          <a:solidFill>
                            <a:srgbClr val="000000"/>
                          </a:solidFill>
                          <a:latin typeface="標楷體" pitchFamily="65" charset="-120"/>
                          <a:ea typeface="標楷體" pitchFamily="65" charset="-120"/>
                        </a:rPr>
                        <a:t>8/2 (</a:t>
                      </a:r>
                      <a:r>
                        <a:rPr lang="zh-TW" sz="1800" b="1" kern="100">
                          <a:solidFill>
                            <a:srgbClr val="000000"/>
                          </a:solidFill>
                          <a:latin typeface="標楷體" pitchFamily="65" charset="-120"/>
                          <a:ea typeface="標楷體" pitchFamily="65" charset="-120"/>
                        </a:rPr>
                        <a:t>六</a:t>
                      </a:r>
                      <a:r>
                        <a:rPr lang="en-US" sz="1800" b="1" kern="100">
                          <a:solidFill>
                            <a:srgbClr val="000000"/>
                          </a:solidFill>
                          <a:latin typeface="標楷體" pitchFamily="65" charset="-120"/>
                          <a:ea typeface="標楷體" pitchFamily="65" charset="-120"/>
                        </a:rPr>
                        <a:t>) </a:t>
                      </a:r>
                      <a:endParaRPr lang="zh-TW" sz="1800" kern="10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0424">
                <a:tc>
                  <a:txBody>
                    <a:bodyPr/>
                    <a:lstStyle/>
                    <a:p>
                      <a:pPr>
                        <a:spcAft>
                          <a:spcPts val="0"/>
                        </a:spcAft>
                      </a:pPr>
                      <a:r>
                        <a:rPr lang="en-US" sz="1800" kern="100" dirty="0">
                          <a:solidFill>
                            <a:srgbClr val="000000"/>
                          </a:solidFill>
                          <a:latin typeface="標楷體" pitchFamily="65" charset="-120"/>
                          <a:ea typeface="標楷體" pitchFamily="65" charset="-120"/>
                        </a:rPr>
                        <a:t> </a:t>
                      </a:r>
                      <a:r>
                        <a:rPr lang="zh-TW" sz="1800" kern="100" dirty="0">
                          <a:solidFill>
                            <a:srgbClr val="000000"/>
                          </a:solidFill>
                          <a:latin typeface="標楷體" pitchFamily="65" charset="-120"/>
                          <a:ea typeface="標楷體" pitchFamily="65" charset="-120"/>
                        </a:rPr>
                        <a:t>報名截止日期</a:t>
                      </a:r>
                      <a:endParaRPr lang="zh-TW" sz="1800" kern="100" dirty="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b="1" kern="100" dirty="0">
                          <a:solidFill>
                            <a:srgbClr val="000000"/>
                          </a:solidFill>
                          <a:latin typeface="標楷體" pitchFamily="65" charset="-120"/>
                          <a:ea typeface="標楷體" pitchFamily="65" charset="-120"/>
                        </a:rPr>
                        <a:t>        103</a:t>
                      </a:r>
                      <a:r>
                        <a:rPr lang="zh-TW" sz="1800" b="1" kern="100" dirty="0">
                          <a:solidFill>
                            <a:srgbClr val="000000"/>
                          </a:solidFill>
                          <a:latin typeface="標楷體" pitchFamily="65" charset="-120"/>
                          <a:ea typeface="標楷體" pitchFamily="65" charset="-120"/>
                        </a:rPr>
                        <a:t>年</a:t>
                      </a:r>
                      <a:r>
                        <a:rPr lang="en-US" sz="1800" b="1" kern="100" dirty="0">
                          <a:solidFill>
                            <a:srgbClr val="000000"/>
                          </a:solidFill>
                          <a:latin typeface="標楷體" pitchFamily="65" charset="-120"/>
                          <a:ea typeface="標楷體" pitchFamily="65" charset="-120"/>
                        </a:rPr>
                        <a:t>6/6</a:t>
                      </a:r>
                      <a:endParaRPr lang="zh-TW" sz="1800" kern="100" dirty="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2869">
                <a:tc>
                  <a:txBody>
                    <a:bodyPr/>
                    <a:lstStyle/>
                    <a:p>
                      <a:pPr marL="86995" marR="95885" indent="-86995">
                        <a:spcAft>
                          <a:spcPts val="0"/>
                        </a:spcAft>
                      </a:pPr>
                      <a:r>
                        <a:rPr lang="en-US" sz="1800" kern="100" dirty="0">
                          <a:solidFill>
                            <a:srgbClr val="000000"/>
                          </a:solidFill>
                          <a:latin typeface="標楷體" pitchFamily="65" charset="-120"/>
                          <a:ea typeface="標楷體" pitchFamily="65" charset="-120"/>
                        </a:rPr>
                        <a:t> </a:t>
                      </a:r>
                      <a:r>
                        <a:rPr lang="zh-TW" sz="1800" kern="100" dirty="0">
                          <a:solidFill>
                            <a:srgbClr val="000000"/>
                          </a:solidFill>
                          <a:latin typeface="標楷體" pitchFamily="65" charset="-120"/>
                          <a:ea typeface="標楷體" pitchFamily="65" charset="-120"/>
                        </a:rPr>
                        <a:t>准考證、考試通知及考場座位公佈</a:t>
                      </a:r>
                      <a:endParaRPr lang="zh-TW" sz="1800" kern="100" dirty="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b="1" kern="100" dirty="0">
                          <a:solidFill>
                            <a:srgbClr val="000000"/>
                          </a:solidFill>
                          <a:latin typeface="標楷體" pitchFamily="65" charset="-120"/>
                          <a:ea typeface="標楷體" pitchFamily="65" charset="-120"/>
                        </a:rPr>
                        <a:t>        103</a:t>
                      </a:r>
                      <a:r>
                        <a:rPr lang="zh-TW" sz="1800" b="1" kern="100" dirty="0">
                          <a:solidFill>
                            <a:srgbClr val="000000"/>
                          </a:solidFill>
                          <a:latin typeface="標楷體" pitchFamily="65" charset="-120"/>
                          <a:ea typeface="標楷體" pitchFamily="65" charset="-120"/>
                        </a:rPr>
                        <a:t>年</a:t>
                      </a:r>
                      <a:r>
                        <a:rPr lang="en-US" sz="1800" b="1" kern="100" dirty="0">
                          <a:solidFill>
                            <a:srgbClr val="000000"/>
                          </a:solidFill>
                          <a:latin typeface="標楷體" pitchFamily="65" charset="-120"/>
                          <a:ea typeface="標楷體" pitchFamily="65" charset="-120"/>
                        </a:rPr>
                        <a:t>7/25~</a:t>
                      </a:r>
                      <a:endParaRPr lang="zh-TW" sz="1800" kern="100" dirty="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6546">
                <a:tc>
                  <a:txBody>
                    <a:bodyPr/>
                    <a:lstStyle/>
                    <a:p>
                      <a:pPr indent="111760">
                        <a:lnSpc>
                          <a:spcPts val="1200"/>
                        </a:lnSpc>
                        <a:spcAft>
                          <a:spcPts val="0"/>
                        </a:spcAft>
                      </a:pPr>
                      <a:endParaRPr lang="en-US" sz="1800" kern="100" dirty="0">
                        <a:solidFill>
                          <a:srgbClr val="000000"/>
                        </a:solidFill>
                        <a:latin typeface="標楷體" pitchFamily="65" charset="-120"/>
                        <a:ea typeface="標楷體" pitchFamily="65" charset="-120"/>
                      </a:endParaRPr>
                    </a:p>
                    <a:p>
                      <a:pPr indent="111760">
                        <a:lnSpc>
                          <a:spcPts val="1200"/>
                        </a:lnSpc>
                        <a:spcAft>
                          <a:spcPts val="0"/>
                        </a:spcAft>
                      </a:pPr>
                      <a:r>
                        <a:rPr lang="zh-TW" sz="1800" kern="100" dirty="0">
                          <a:solidFill>
                            <a:srgbClr val="000000"/>
                          </a:solidFill>
                          <a:latin typeface="標楷體" pitchFamily="65" charset="-120"/>
                          <a:ea typeface="標楷體" pitchFamily="65" charset="-120"/>
                        </a:rPr>
                        <a:t>成績公佈</a:t>
                      </a:r>
                      <a:r>
                        <a:rPr lang="en-US" sz="1800" kern="100" dirty="0">
                          <a:solidFill>
                            <a:srgbClr val="000000"/>
                          </a:solidFill>
                          <a:latin typeface="標楷體" pitchFamily="65" charset="-120"/>
                          <a:ea typeface="標楷體" pitchFamily="65" charset="-120"/>
                        </a:rPr>
                        <a:t>/</a:t>
                      </a:r>
                      <a:r>
                        <a:rPr lang="zh-TW" sz="1800" kern="100" dirty="0">
                          <a:solidFill>
                            <a:srgbClr val="000000"/>
                          </a:solidFill>
                          <a:latin typeface="標楷體" pitchFamily="65" charset="-120"/>
                          <a:ea typeface="標楷體" pitchFamily="65" charset="-120"/>
                        </a:rPr>
                        <a:t>查詢</a:t>
                      </a:r>
                      <a:endParaRPr lang="zh-TW" sz="1800" kern="100" dirty="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b="1" kern="100" dirty="0">
                          <a:solidFill>
                            <a:srgbClr val="000000"/>
                          </a:solidFill>
                          <a:latin typeface="標楷體" pitchFamily="65" charset="-120"/>
                          <a:ea typeface="標楷體" pitchFamily="65" charset="-120"/>
                        </a:rPr>
                        <a:t>        103</a:t>
                      </a:r>
                      <a:r>
                        <a:rPr lang="zh-TW" sz="1800" b="1" kern="100" dirty="0">
                          <a:solidFill>
                            <a:srgbClr val="000000"/>
                          </a:solidFill>
                          <a:latin typeface="標楷體" pitchFamily="65" charset="-120"/>
                          <a:ea typeface="標楷體" pitchFamily="65" charset="-120"/>
                        </a:rPr>
                        <a:t>年</a:t>
                      </a:r>
                      <a:r>
                        <a:rPr lang="en-US" sz="1800" b="1" kern="100" dirty="0">
                          <a:solidFill>
                            <a:srgbClr val="000000"/>
                          </a:solidFill>
                          <a:latin typeface="標楷體" pitchFamily="65" charset="-120"/>
                          <a:ea typeface="標楷體" pitchFamily="65" charset="-120"/>
                        </a:rPr>
                        <a:t>8/23~</a:t>
                      </a:r>
                      <a:endParaRPr lang="zh-TW" sz="1800" kern="100" dirty="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849">
                <a:tc>
                  <a:txBody>
                    <a:bodyPr/>
                    <a:lstStyle/>
                    <a:p>
                      <a:pPr marL="109855">
                        <a:lnSpc>
                          <a:spcPts val="1200"/>
                        </a:lnSpc>
                        <a:spcAft>
                          <a:spcPts val="0"/>
                        </a:spcAft>
                      </a:pPr>
                      <a:endParaRPr lang="en-US" sz="1800" kern="100" dirty="0">
                        <a:solidFill>
                          <a:srgbClr val="000000"/>
                        </a:solidFill>
                        <a:latin typeface="標楷體" pitchFamily="65" charset="-120"/>
                        <a:ea typeface="標楷體" pitchFamily="65" charset="-120"/>
                      </a:endParaRPr>
                    </a:p>
                    <a:p>
                      <a:pPr marL="109855">
                        <a:lnSpc>
                          <a:spcPts val="1200"/>
                        </a:lnSpc>
                        <a:spcAft>
                          <a:spcPts val="0"/>
                        </a:spcAft>
                      </a:pPr>
                      <a:r>
                        <a:rPr lang="zh-TW" sz="1800" kern="100" dirty="0">
                          <a:solidFill>
                            <a:srgbClr val="000000"/>
                          </a:solidFill>
                          <a:latin typeface="標楷體" pitchFamily="65" charset="-120"/>
                          <a:ea typeface="標楷體" pitchFamily="65" charset="-120"/>
                        </a:rPr>
                        <a:t>成績複查申請</a:t>
                      </a:r>
                      <a:r>
                        <a:rPr lang="en-US" sz="1800" kern="100" dirty="0">
                          <a:solidFill>
                            <a:srgbClr val="000000"/>
                          </a:solidFill>
                          <a:latin typeface="標楷體" pitchFamily="65" charset="-120"/>
                          <a:ea typeface="標楷體" pitchFamily="65" charset="-120"/>
                        </a:rPr>
                        <a:t/>
                      </a:r>
                      <a:br>
                        <a:rPr lang="en-US" sz="1800" kern="100" dirty="0">
                          <a:solidFill>
                            <a:srgbClr val="000000"/>
                          </a:solidFill>
                          <a:latin typeface="標楷體" pitchFamily="65" charset="-120"/>
                          <a:ea typeface="標楷體" pitchFamily="65" charset="-120"/>
                        </a:rPr>
                      </a:br>
                      <a:endParaRPr lang="zh-TW" sz="1800" kern="100" dirty="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00"/>
                        </a:lnSpc>
                        <a:spcAft>
                          <a:spcPts val="0"/>
                        </a:spcAft>
                      </a:pPr>
                      <a:r>
                        <a:rPr lang="en-US" sz="1800" b="1" kern="100" dirty="0">
                          <a:solidFill>
                            <a:srgbClr val="000000"/>
                          </a:solidFill>
                          <a:latin typeface="標楷體" pitchFamily="65" charset="-120"/>
                          <a:ea typeface="標楷體" pitchFamily="65" charset="-120"/>
                        </a:rPr>
                        <a:t> 103</a:t>
                      </a:r>
                      <a:r>
                        <a:rPr lang="zh-TW" sz="1800" b="1" kern="100" dirty="0">
                          <a:solidFill>
                            <a:srgbClr val="000000"/>
                          </a:solidFill>
                          <a:latin typeface="標楷體" pitchFamily="65" charset="-120"/>
                          <a:ea typeface="標楷體" pitchFamily="65" charset="-120"/>
                        </a:rPr>
                        <a:t>年</a:t>
                      </a:r>
                      <a:r>
                        <a:rPr lang="en-US" sz="1800" b="1" kern="100" dirty="0">
                          <a:solidFill>
                            <a:srgbClr val="000000"/>
                          </a:solidFill>
                          <a:latin typeface="標楷體" pitchFamily="65" charset="-120"/>
                          <a:ea typeface="標楷體" pitchFamily="65" charset="-120"/>
                        </a:rPr>
                        <a:t>8/23~8/30</a:t>
                      </a:r>
                      <a:endParaRPr lang="zh-TW" sz="1800" kern="100" dirty="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210">
                <a:tc>
                  <a:txBody>
                    <a:bodyPr/>
                    <a:lstStyle/>
                    <a:p>
                      <a:pPr indent="109855">
                        <a:spcAft>
                          <a:spcPts val="0"/>
                        </a:spcAft>
                      </a:pPr>
                      <a:r>
                        <a:rPr lang="zh-TW" sz="1800" kern="100">
                          <a:solidFill>
                            <a:srgbClr val="000000"/>
                          </a:solidFill>
                          <a:latin typeface="標楷體" pitchFamily="65" charset="-120"/>
                          <a:ea typeface="標楷體" pitchFamily="65" charset="-120"/>
                        </a:rPr>
                        <a:t>成績寄發</a:t>
                      </a:r>
                      <a:endParaRPr lang="zh-TW" sz="1800" kern="10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b="1" kern="100" dirty="0">
                          <a:solidFill>
                            <a:srgbClr val="000000"/>
                          </a:solidFill>
                          <a:latin typeface="標楷體" pitchFamily="65" charset="-120"/>
                          <a:ea typeface="標楷體" pitchFamily="65" charset="-120"/>
                        </a:rPr>
                        <a:t>        103</a:t>
                      </a:r>
                      <a:r>
                        <a:rPr lang="zh-TW" sz="1800" b="1" kern="100" dirty="0">
                          <a:solidFill>
                            <a:srgbClr val="000000"/>
                          </a:solidFill>
                          <a:latin typeface="標楷體" pitchFamily="65" charset="-120"/>
                          <a:ea typeface="標楷體" pitchFamily="65" charset="-120"/>
                        </a:rPr>
                        <a:t>年</a:t>
                      </a:r>
                      <a:r>
                        <a:rPr lang="en-US" sz="1800" b="1" kern="100" dirty="0">
                          <a:solidFill>
                            <a:srgbClr val="000000"/>
                          </a:solidFill>
                          <a:latin typeface="標楷體" pitchFamily="65" charset="-120"/>
                          <a:ea typeface="標楷體" pitchFamily="65" charset="-120"/>
                        </a:rPr>
                        <a:t>9/5~</a:t>
                      </a:r>
                      <a:endParaRPr lang="zh-TW" sz="1800" kern="100" dirty="0">
                        <a:latin typeface="標楷體" pitchFamily="65" charset="-120"/>
                        <a:ea typeface="標楷體" pitchFamily="65" charset="-12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337" name="Rectangle 1"/>
          <p:cNvSpPr>
            <a:spLocks noChangeArrowheads="1"/>
          </p:cNvSpPr>
          <p:nvPr/>
        </p:nvSpPr>
        <p:spPr bwMode="auto">
          <a:xfrm>
            <a:off x="827584" y="620688"/>
            <a:ext cx="7885384"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09538" algn="l" defTabSz="914400" rtl="0" eaLnBrk="1" fontAlgn="base" latinLnBrk="0" hangingPunct="1">
              <a:lnSpc>
                <a:spcPct val="100000"/>
              </a:lnSpc>
              <a:spcBef>
                <a:spcPct val="0"/>
              </a:spcBef>
              <a:spcAft>
                <a:spcPct val="0"/>
              </a:spcAft>
              <a:buClrTx/>
              <a:buSzTx/>
              <a:buFontTx/>
              <a:buNone/>
              <a:tabLst/>
            </a:pPr>
            <a:r>
              <a:rPr kumimoji="1" lang="en-US" altLang="zh-TW" sz="24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  </a:t>
            </a:r>
            <a:r>
              <a:rPr kumimoji="1" lang="zh-TW" altLang="en-US" sz="2400" b="1" i="0" u="none" strike="noStrike" cap="none" normalizeH="0" baseline="0" dirty="0" smtClean="0">
                <a:ln>
                  <a:noFill/>
                </a:ln>
                <a:effectLst/>
                <a:latin typeface="標楷體" pitchFamily="65" charset="-120"/>
                <a:ea typeface="標楷體" pitchFamily="65" charset="-120"/>
                <a:cs typeface="Times New Roman" pitchFamily="18" charset="0"/>
              </a:rPr>
              <a:t>舉辦研究生入學能力考試所代表目的：</a:t>
            </a:r>
            <a:endParaRPr kumimoji="1" lang="zh-TW" altLang="en-US" sz="2400" b="0" i="0" u="none" strike="noStrike" cap="none" normalizeH="0" baseline="0" dirty="0" smtClean="0">
              <a:ln>
                <a:noFill/>
              </a:ln>
              <a:effectLst/>
              <a:latin typeface="標楷體" pitchFamily="65" charset="-120"/>
              <a:ea typeface="標楷體" pitchFamily="65" charset="-120"/>
              <a:cs typeface="新細明體" pitchFamily="18" charset="-120"/>
            </a:endParaRPr>
          </a:p>
          <a:p>
            <a:pPr marL="0" marR="0" lvl="0" indent="109538" algn="l" defTabSz="914400" rtl="0" eaLnBrk="0" fontAlgn="base" latinLnBrk="0" hangingPunct="0">
              <a:lnSpc>
                <a:spcPct val="100000"/>
              </a:lnSpc>
              <a:spcBef>
                <a:spcPct val="0"/>
              </a:spcBef>
              <a:spcAft>
                <a:spcPct val="0"/>
              </a:spcAft>
              <a:buClrTx/>
              <a:buSzTx/>
              <a:buFont typeface="Wingdings" pitchFamily="2" charset="2"/>
              <a:buChar char="Ø"/>
              <a:tabLst/>
            </a:pPr>
            <a:r>
              <a:rPr kumimoji="1" lang="zh-TW" altLang="en-US" b="0" i="0" u="none" strike="noStrike" cap="none" normalizeH="0" baseline="0" dirty="0" smtClean="0">
                <a:ln>
                  <a:noFill/>
                </a:ln>
                <a:effectLst/>
                <a:latin typeface="標楷體" pitchFamily="65" charset="-120"/>
                <a:ea typeface="標楷體" pitchFamily="65" charset="-120"/>
                <a:cs typeface="Times New Roman" pitchFamily="18" charset="0"/>
              </a:rPr>
              <a:t> 主要為提供給各校機械相關系所「研究生推甄入學」的其他參考資料。</a:t>
            </a:r>
            <a:endParaRPr kumimoji="1" lang="zh-TW" altLang="en-US" b="0" i="0" u="none" strike="noStrike" cap="none" normalizeH="0" baseline="0" dirty="0" smtClean="0">
              <a:ln>
                <a:noFill/>
              </a:ln>
              <a:effectLst/>
              <a:latin typeface="標楷體" pitchFamily="65" charset="-120"/>
              <a:ea typeface="標楷體" pitchFamily="65" charset="-120"/>
              <a:cs typeface="新細明體" pitchFamily="18" charset="-120"/>
            </a:endParaRPr>
          </a:p>
          <a:p>
            <a:pPr marL="0" marR="0" lvl="0" indent="109538" algn="l" defTabSz="914400" rtl="0" eaLnBrk="0" fontAlgn="base" latinLnBrk="0" hangingPunct="0">
              <a:lnSpc>
                <a:spcPct val="100000"/>
              </a:lnSpc>
              <a:spcBef>
                <a:spcPct val="0"/>
              </a:spcBef>
              <a:spcAft>
                <a:spcPct val="0"/>
              </a:spcAft>
              <a:buClrTx/>
              <a:buSzTx/>
              <a:buFont typeface="Wingdings" pitchFamily="2" charset="2"/>
              <a:buChar char="Ø"/>
              <a:tabLst/>
            </a:pPr>
            <a:r>
              <a:rPr kumimoji="1" lang="zh-TW" altLang="en-US" b="0" i="0" u="none" strike="noStrike" cap="none" normalizeH="0" baseline="0" dirty="0" smtClean="0">
                <a:ln>
                  <a:noFill/>
                </a:ln>
                <a:effectLst/>
                <a:latin typeface="標楷體" pitchFamily="65" charset="-120"/>
                <a:ea typeface="標楷體" pitchFamily="65" charset="-120"/>
                <a:cs typeface="Times New Roman" pitchFamily="18" charset="0"/>
              </a:rPr>
              <a:t> 本項能力考試成績可推廣至財團法人及產業界聘用之參考。</a:t>
            </a:r>
            <a:endParaRPr kumimoji="1" lang="en-US" altLang="zh-TW" b="0" i="0" u="none" strike="noStrike" cap="none" normalizeH="0" baseline="0" dirty="0" smtClean="0">
              <a:ln>
                <a:noFill/>
              </a:ln>
              <a:effectLst/>
              <a:latin typeface="標楷體" pitchFamily="65" charset="-120"/>
              <a:ea typeface="標楷體" pitchFamily="65" charset="-120"/>
              <a:cs typeface="Times New Roman" pitchFamily="18" charset="0"/>
            </a:endParaRPr>
          </a:p>
          <a:p>
            <a:pPr marL="0" marR="0" lvl="0" indent="109538" algn="ctr" defTabSz="914400" rtl="0" eaLnBrk="0" fontAlgn="base" latinLnBrk="0" hangingPunct="0">
              <a:lnSpc>
                <a:spcPct val="100000"/>
              </a:lnSpc>
              <a:spcBef>
                <a:spcPct val="0"/>
              </a:spcBef>
              <a:spcAft>
                <a:spcPct val="0"/>
              </a:spcAft>
              <a:buClrTx/>
              <a:buSzTx/>
              <a:buFontTx/>
              <a:buNone/>
              <a:tabLst/>
            </a:pPr>
            <a:endParaRPr kumimoji="1" lang="en-US" altLang="zh-TW" sz="1600" dirty="0" smtClean="0">
              <a:solidFill>
                <a:srgbClr val="000000"/>
              </a:solidFill>
              <a:latin typeface="標楷體" pitchFamily="65" charset="-120"/>
              <a:ea typeface="標楷體" pitchFamily="65" charset="-120"/>
              <a:cs typeface="Times New Roman" pitchFamily="18" charset="0"/>
            </a:endParaRPr>
          </a:p>
          <a:p>
            <a:pPr marL="0" marR="0" lvl="0" indent="109538" algn="ctr" defTabSz="914400" rtl="0" eaLnBrk="0" fontAlgn="base" latinLnBrk="0" hangingPunct="0">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rgbClr val="000000"/>
                </a:solidFill>
                <a:effectLst/>
                <a:latin typeface="標楷體" pitchFamily="65" charset="-120"/>
                <a:ea typeface="標楷體" pitchFamily="65" charset="-120"/>
                <a:cs typeface="DFKaiShu-SB-Estd-BF"/>
              </a:rPr>
              <a:t>一、</a:t>
            </a:r>
            <a:r>
              <a:rPr kumimoji="1" lang="en-US" altLang="zh-TW" sz="2400" b="1" i="0" u="sng" strike="noStrike" cap="none" normalizeH="0" baseline="0" dirty="0" smtClean="0">
                <a:ln>
                  <a:noFill/>
                </a:ln>
                <a:solidFill>
                  <a:srgbClr val="000000"/>
                </a:solidFill>
                <a:effectLst/>
                <a:latin typeface="標楷體" pitchFamily="65" charset="-120"/>
                <a:ea typeface="標楷體" pitchFamily="65" charset="-120"/>
                <a:cs typeface="DFKaiShu-SB-Estd-BF"/>
              </a:rPr>
              <a:t>103</a:t>
            </a:r>
            <a:r>
              <a:rPr kumimoji="1" lang="zh-TW" altLang="en-US" sz="2400" b="1" i="0" u="sng" strike="noStrike" cap="none" normalizeH="0" baseline="0" dirty="0" smtClean="0">
                <a:ln>
                  <a:noFill/>
                </a:ln>
                <a:solidFill>
                  <a:srgbClr val="000000"/>
                </a:solidFill>
                <a:effectLst/>
                <a:latin typeface="標楷體" pitchFamily="65" charset="-120"/>
                <a:ea typeface="標楷體" pitchFamily="65" charset="-120"/>
                <a:cs typeface="DFKaiShu-SB-Estd-BF"/>
              </a:rPr>
              <a:t>年度研究生入學能力考試</a:t>
            </a:r>
            <a:r>
              <a:rPr kumimoji="1" lang="zh-TW" altLang="en-US" sz="2400" b="1" i="0" u="sng"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日程表</a:t>
            </a:r>
            <a:endParaRPr kumimoji="1" lang="zh-TW" altLang="en-US" sz="2400"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endParaRPr>
          </a:p>
          <a:p>
            <a:pPr marL="0" marR="0" lvl="0" indent="109538" algn="l" defTabSz="914400" rtl="0" eaLnBrk="0" fontAlgn="base" latinLnBrk="0" hangingPunct="0">
              <a:lnSpc>
                <a:spcPct val="100000"/>
              </a:lnSpc>
              <a:spcBef>
                <a:spcPct val="0"/>
              </a:spcBef>
              <a:spcAft>
                <a:spcPct val="0"/>
              </a:spcAft>
              <a:buClrTx/>
              <a:buSzTx/>
              <a:buFontTx/>
              <a:buNone/>
              <a:tabLst/>
            </a:pPr>
            <a:endParaRPr kumimoji="1" lang="zh-TW" altLang="en-US" sz="1800"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endParaRPr>
          </a:p>
        </p:txBody>
      </p:sp>
      <p:sp>
        <p:nvSpPr>
          <p:cNvPr id="4" name="Rectangle 1"/>
          <p:cNvSpPr>
            <a:spLocks noChangeArrowheads="1"/>
          </p:cNvSpPr>
          <p:nvPr/>
        </p:nvSpPr>
        <p:spPr bwMode="auto">
          <a:xfrm>
            <a:off x="1043608" y="4989138"/>
            <a:ext cx="7488832" cy="18466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352425" algn="l"/>
              </a:tabLst>
            </a:pPr>
            <a:r>
              <a:rPr kumimoji="1" lang="zh-TW" altLang="zh-TW" sz="1200" b="1" i="0" u="none" strike="noStrike" cap="none" normalizeH="0" baseline="0" dirty="0" smtClean="0">
                <a:ln>
                  <a:noFill/>
                </a:ln>
                <a:solidFill>
                  <a:srgbClr val="FF0000"/>
                </a:solidFill>
                <a:effectLst/>
                <a:latin typeface="標楷體" pitchFamily="65" charset="-120"/>
                <a:ea typeface="標楷體" pitchFamily="65" charset="-120"/>
                <a:cs typeface="DFKaiShu-SB-Estd-BF" charset="-120"/>
              </a:rPr>
              <a:t>※</a:t>
            </a:r>
            <a:r>
              <a:rPr kumimoji="1" lang="zh-TW" sz="1600" b="1" i="0" u="none" strike="noStrike" cap="none" normalizeH="0" baseline="0" dirty="0" smtClean="0">
                <a:ln>
                  <a:noFill/>
                </a:ln>
                <a:solidFill>
                  <a:srgbClr val="FF0000"/>
                </a:solidFill>
                <a:effectLst/>
                <a:latin typeface="標楷體" pitchFamily="65" charset="-120"/>
                <a:ea typeface="標楷體" pitchFamily="65" charset="-120"/>
                <a:cs typeface="DFKaiShu-SB-Estd-BF" charset="-120"/>
              </a:rPr>
              <a:t>主辦單位視需要有調整考試日程之權利。</a:t>
            </a:r>
            <a:endParaRPr kumimoji="1" lang="zh-TW" sz="1600"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tabLst>
                <a:tab pos="352425" algn="l"/>
              </a:tabLst>
            </a:pPr>
            <a:r>
              <a:rPr kumimoji="1" lang="zh-TW" altLang="en-US" sz="1600" b="1" i="0" u="none" strike="noStrike" cap="none" normalizeH="0" baseline="0" dirty="0" smtClean="0">
                <a:ln>
                  <a:noFill/>
                </a:ln>
                <a:solidFill>
                  <a:srgbClr val="000000"/>
                </a:solidFill>
                <a:effectLst/>
                <a:latin typeface="標楷體" pitchFamily="65" charset="-120"/>
                <a:ea typeface="標楷體" pitchFamily="65" charset="-120"/>
                <a:cs typeface="DFKaiShu-SB-Estd-BF" charset="-120"/>
              </a:rPr>
              <a:t>  </a:t>
            </a:r>
            <a:r>
              <a:rPr kumimoji="1" lang="zh-TW" sz="1600" b="1" i="0" u="none" strike="noStrike" cap="none" normalizeH="0" baseline="0" dirty="0" smtClean="0">
                <a:ln>
                  <a:noFill/>
                </a:ln>
                <a:solidFill>
                  <a:srgbClr val="000000"/>
                </a:solidFill>
                <a:effectLst/>
                <a:latin typeface="標楷體" pitchFamily="65" charset="-120"/>
                <a:ea typeface="標楷體" pitchFamily="65" charset="-120"/>
                <a:cs typeface="DFKaiShu-SB-Estd-BF" charset="-120"/>
              </a:rPr>
              <a:t>聯絡方式：</a:t>
            </a:r>
            <a:r>
              <a:rPr kumimoji="1" lang="zh-TW"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若對本各項業務有任何疑義，或需取得最新訊息，可聯絡：</a:t>
            </a:r>
            <a:endParaRPr kumimoji="1" lang="zh-TW" sz="1600"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tabLst>
                <a:tab pos="352425" algn="l"/>
              </a:tabLst>
            </a:pPr>
            <a:r>
              <a:rPr kumimoji="1" lang="zh-TW" altLang="en-US"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  聯絡電話：</a:t>
            </a:r>
            <a:r>
              <a:rPr kumimoji="1" lang="en-US" altLang="zh-TW"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02-27402519,02-27402520</a:t>
            </a:r>
            <a:endParaRPr kumimoji="1" lang="en-US" altLang="zh-TW" sz="1600"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tabLst>
                <a:tab pos="352425" algn="l"/>
              </a:tabLst>
            </a:pPr>
            <a:r>
              <a:rPr kumimoji="1" lang="en-US" altLang="zh-TW"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  </a:t>
            </a:r>
            <a:r>
              <a:rPr kumimoji="1" lang="zh-TW" altLang="en-US"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傳真號碼：</a:t>
            </a:r>
            <a:r>
              <a:rPr kumimoji="1" lang="en-US" altLang="zh-TW"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02-27519610</a:t>
            </a:r>
            <a:endParaRPr kumimoji="1" lang="en-US" altLang="zh-TW" sz="1600"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tabLst>
                <a:tab pos="352425" algn="l"/>
              </a:tabLst>
            </a:pPr>
            <a:r>
              <a:rPr kumimoji="1" lang="en-US" altLang="zh-TW"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  </a:t>
            </a:r>
            <a:r>
              <a:rPr kumimoji="1" lang="zh-TW" altLang="en-US"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電子郵件：</a:t>
            </a:r>
            <a:r>
              <a:rPr kumimoji="1" lang="en-US" altLang="zh-TW"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csme2604@ms15.hinet.net </a:t>
            </a:r>
            <a:endParaRPr kumimoji="1" lang="en-US" altLang="zh-TW" sz="1600"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tabLst>
                <a:tab pos="352425" algn="l"/>
              </a:tabLst>
            </a:pPr>
            <a:r>
              <a:rPr kumimoji="1" lang="en-US" altLang="zh-TW"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  </a:t>
            </a:r>
            <a:r>
              <a:rPr kumimoji="1" lang="zh-TW" altLang="en-US"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通訊地址：</a:t>
            </a:r>
            <a:r>
              <a:rPr kumimoji="1" lang="en-US" altLang="zh-TW"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(10491)</a:t>
            </a:r>
            <a:r>
              <a:rPr kumimoji="1" lang="zh-TW" altLang="en-US"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台北市八德路</a:t>
            </a:r>
            <a:r>
              <a:rPr kumimoji="1" lang="en-US" altLang="zh-TW"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2</a:t>
            </a:r>
            <a:r>
              <a:rPr kumimoji="1" lang="zh-TW" altLang="en-US"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段</a:t>
            </a:r>
            <a:r>
              <a:rPr kumimoji="1" lang="en-US" altLang="zh-TW"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60</a:t>
            </a:r>
            <a:r>
              <a:rPr kumimoji="1" lang="zh-TW" altLang="en-US"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號</a:t>
            </a:r>
            <a:r>
              <a:rPr kumimoji="1" lang="en-US" altLang="zh-TW"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4</a:t>
            </a:r>
            <a:r>
              <a:rPr kumimoji="1" lang="zh-TW" altLang="en-US" sz="1600" b="0"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樓中國機械工程學會</a:t>
            </a:r>
            <a:endParaRPr kumimoji="1" lang="zh-TW" altLang="en-US" sz="1600" b="0"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endParaRPr>
          </a:p>
          <a:p>
            <a:pPr marL="0" marR="0" lvl="0" indent="0" algn="l" defTabSz="914400" rtl="0" eaLnBrk="0" fontAlgn="base" latinLnBrk="0" hangingPunct="0">
              <a:lnSpc>
                <a:spcPct val="100000"/>
              </a:lnSpc>
              <a:spcBef>
                <a:spcPct val="0"/>
              </a:spcBef>
              <a:spcAft>
                <a:spcPct val="0"/>
              </a:spcAft>
              <a:buClrTx/>
              <a:buSzTx/>
              <a:buFontTx/>
              <a:buNone/>
              <a:tabLst>
                <a:tab pos="352425" algn="l"/>
              </a:tabLst>
            </a:pPr>
            <a:endParaRPr kumimoji="1" lang="zh-TW" altLang="en-US"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914400" y="836712"/>
            <a:ext cx="8229600" cy="1143000"/>
          </a:xfrm>
        </p:spPr>
        <p:txBody>
          <a:bodyPr>
            <a:normAutofit fontScale="90000"/>
          </a:bodyPr>
          <a:lstStyle/>
          <a:p>
            <a:r>
              <a:rPr lang="zh-TW" altLang="zh-TW" sz="3600" b="1" dirty="0">
                <a:latin typeface="標楷體" pitchFamily="65" charset="-120"/>
                <a:ea typeface="標楷體" pitchFamily="65" charset="-120"/>
              </a:rPr>
              <a:t>二、</a:t>
            </a:r>
            <a:r>
              <a:rPr lang="zh-TW" altLang="zh-TW" sz="3600" b="1" u="sng" dirty="0">
                <a:latin typeface="標楷體" pitchFamily="65" charset="-120"/>
                <a:ea typeface="標楷體" pitchFamily="65" charset="-120"/>
              </a:rPr>
              <a:t>考試日期、時間、領域科目與</a:t>
            </a:r>
            <a:r>
              <a:rPr lang="zh-TW" altLang="zh-TW" sz="3600" b="1" u="sng" dirty="0" smtClean="0">
                <a:latin typeface="標楷體" pitchFamily="65" charset="-120"/>
                <a:ea typeface="標楷體" pitchFamily="65" charset="-120"/>
              </a:rPr>
              <a:t>考區</a:t>
            </a:r>
            <a:r>
              <a:rPr lang="zh-TW" altLang="zh-TW" dirty="0">
                <a:latin typeface="標楷體" pitchFamily="65" charset="-120"/>
                <a:ea typeface="標楷體" pitchFamily="65" charset="-120"/>
              </a:rPr>
              <a:t/>
            </a:r>
            <a:br>
              <a:rPr lang="zh-TW" altLang="zh-TW" dirty="0">
                <a:latin typeface="標楷體" pitchFamily="65" charset="-120"/>
                <a:ea typeface="標楷體" pitchFamily="65" charset="-120"/>
              </a:rPr>
            </a:br>
            <a:endParaRPr lang="zh-TW" altLang="en-US" dirty="0">
              <a:latin typeface="標楷體" pitchFamily="65" charset="-120"/>
              <a:ea typeface="標楷體" pitchFamily="65" charset="-120"/>
            </a:endParaRPr>
          </a:p>
        </p:txBody>
      </p:sp>
      <p:sp>
        <p:nvSpPr>
          <p:cNvPr id="3" name="內容版面配置區 2"/>
          <p:cNvSpPr>
            <a:spLocks noGrp="1"/>
          </p:cNvSpPr>
          <p:nvPr>
            <p:ph idx="1"/>
          </p:nvPr>
        </p:nvSpPr>
        <p:spPr>
          <a:xfrm>
            <a:off x="611560" y="1628800"/>
            <a:ext cx="8352928" cy="1656183"/>
          </a:xfrm>
        </p:spPr>
        <p:txBody>
          <a:bodyPr>
            <a:noAutofit/>
          </a:bodyPr>
          <a:lstStyle/>
          <a:p>
            <a:pPr>
              <a:buNone/>
            </a:pP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研究生</a:t>
            </a:r>
            <a:r>
              <a:rPr lang="zh-TW" altLang="zh-TW" sz="1800" dirty="0">
                <a:latin typeface="標楷體" pitchFamily="65" charset="-120"/>
                <a:ea typeface="標楷體" pitchFamily="65" charset="-120"/>
              </a:rPr>
              <a:t>入學能力考試一年兩次，出題內容共有</a:t>
            </a:r>
            <a:r>
              <a:rPr lang="en-US" altLang="zh-TW" sz="1800" dirty="0">
                <a:latin typeface="標楷體" pitchFamily="65" charset="-120"/>
                <a:ea typeface="標楷體" pitchFamily="65" charset="-120"/>
              </a:rPr>
              <a:t>9</a:t>
            </a:r>
            <a:r>
              <a:rPr lang="zh-TW" altLang="zh-TW" sz="1800" dirty="0">
                <a:latin typeface="標楷體" pitchFamily="65" charset="-120"/>
                <a:ea typeface="標楷體" pitchFamily="65" charset="-120"/>
              </a:rPr>
              <a:t>項領域科目，包括工程數學、工程</a:t>
            </a:r>
            <a:r>
              <a:rPr lang="zh-TW" altLang="zh-TW" sz="1800" dirty="0" smtClean="0">
                <a:latin typeface="標楷體" pitchFamily="65" charset="-120"/>
                <a:ea typeface="標楷體" pitchFamily="65" charset="-120"/>
              </a:rPr>
              <a:t>力學</a:t>
            </a:r>
            <a:r>
              <a:rPr lang="en-US" altLang="zh-TW" sz="1800" dirty="0" smtClean="0">
                <a:latin typeface="標楷體" pitchFamily="65" charset="-120"/>
                <a:ea typeface="標楷體" pitchFamily="65" charset="-120"/>
              </a:rPr>
              <a:t>(</a:t>
            </a:r>
            <a:r>
              <a:rPr lang="zh-TW" altLang="zh-TW" sz="1800" dirty="0">
                <a:latin typeface="標楷體" pitchFamily="65" charset="-120"/>
                <a:ea typeface="標楷體" pitchFamily="65" charset="-120"/>
              </a:rPr>
              <a:t>含靜力學、材料力學</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、動力學、熱力學</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含熱傳</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、流體力學、機械設計與機動學、</a:t>
            </a:r>
            <a:r>
              <a:rPr lang="zh-TW" altLang="zh-TW" sz="1800" dirty="0" smtClean="0">
                <a:latin typeface="標楷體" pitchFamily="65" charset="-120"/>
                <a:ea typeface="標楷體" pitchFamily="65" charset="-120"/>
              </a:rPr>
              <a:t>機械製造</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含工程材料</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、自動控制及英文。每領域科目</a:t>
            </a:r>
            <a:r>
              <a:rPr lang="en-US" altLang="zh-TW" sz="1800" dirty="0">
                <a:latin typeface="標楷體" pitchFamily="65" charset="-120"/>
                <a:ea typeface="標楷體" pitchFamily="65" charset="-120"/>
              </a:rPr>
              <a:t>100</a:t>
            </a:r>
            <a:r>
              <a:rPr lang="zh-TW" altLang="zh-TW" sz="1800" dirty="0">
                <a:latin typeface="標楷體" pitchFamily="65" charset="-120"/>
                <a:ea typeface="標楷體" pitchFamily="65" charset="-120"/>
              </a:rPr>
              <a:t>分，滿分</a:t>
            </a:r>
            <a:r>
              <a:rPr lang="en-US" altLang="zh-TW" sz="1800" dirty="0">
                <a:latin typeface="標楷體" pitchFamily="65" charset="-120"/>
                <a:ea typeface="標楷體" pitchFamily="65" charset="-120"/>
              </a:rPr>
              <a:t>900</a:t>
            </a:r>
            <a:r>
              <a:rPr lang="zh-TW" altLang="zh-TW" sz="1800" dirty="0">
                <a:latin typeface="標楷體" pitchFamily="65" charset="-120"/>
                <a:ea typeface="標楷體" pitchFamily="65" charset="-120"/>
              </a:rPr>
              <a:t>分，成績單包括</a:t>
            </a:r>
            <a:r>
              <a:rPr lang="zh-TW" altLang="zh-TW" sz="1800" dirty="0" smtClean="0">
                <a:latin typeface="標楷體" pitchFamily="65" charset="-120"/>
                <a:ea typeface="標楷體" pitchFamily="65" charset="-120"/>
              </a:rPr>
              <a:t>各領域</a:t>
            </a:r>
            <a:r>
              <a:rPr lang="zh-TW" altLang="zh-TW" sz="1800" dirty="0">
                <a:latin typeface="標楷體" pitchFamily="65" charset="-120"/>
                <a:ea typeface="標楷體" pitchFamily="65" charset="-120"/>
              </a:rPr>
              <a:t>科目成績、總分及各領域科目之百分比級距值和總分之百分比級距值。本次考試</a:t>
            </a:r>
            <a:r>
              <a:rPr lang="zh-TW" altLang="zh-TW" sz="1800" dirty="0" smtClean="0">
                <a:latin typeface="標楷體" pitchFamily="65" charset="-120"/>
                <a:ea typeface="標楷體" pitchFamily="65" charset="-120"/>
              </a:rPr>
              <a:t>之考試</a:t>
            </a:r>
            <a:r>
              <a:rPr lang="zh-TW" altLang="zh-TW" sz="1800" dirty="0">
                <a:latin typeface="標楷體" pitchFamily="65" charset="-120"/>
                <a:ea typeface="標楷體" pitchFamily="65" charset="-120"/>
              </a:rPr>
              <a:t>日期、考試時間、考試領域科目及考區如下：</a:t>
            </a:r>
          </a:p>
          <a:p>
            <a:endParaRPr lang="zh-TW" altLang="en-US" sz="1800" dirty="0"/>
          </a:p>
        </p:txBody>
      </p:sp>
      <p:graphicFrame>
        <p:nvGraphicFramePr>
          <p:cNvPr id="4" name="表格 3"/>
          <p:cNvGraphicFramePr>
            <a:graphicFrameLocks noGrp="1"/>
          </p:cNvGraphicFramePr>
          <p:nvPr/>
        </p:nvGraphicFramePr>
        <p:xfrm>
          <a:off x="683568" y="3429000"/>
          <a:ext cx="8029400" cy="3167796"/>
        </p:xfrm>
        <a:graphic>
          <a:graphicData uri="http://schemas.openxmlformats.org/drawingml/2006/table">
            <a:tbl>
              <a:tblPr/>
              <a:tblGrid>
                <a:gridCol w="1619967"/>
                <a:gridCol w="2746900"/>
                <a:gridCol w="3662533"/>
              </a:tblGrid>
              <a:tr h="508992">
                <a:tc>
                  <a:txBody>
                    <a:bodyPr/>
                    <a:lstStyle/>
                    <a:p>
                      <a:pPr algn="ctr">
                        <a:spcAft>
                          <a:spcPts val="0"/>
                        </a:spcAft>
                      </a:pPr>
                      <a:r>
                        <a:rPr lang="zh-TW" sz="1800" b="1" kern="0" dirty="0">
                          <a:solidFill>
                            <a:srgbClr val="000000"/>
                          </a:solidFill>
                          <a:latin typeface="標楷體" pitchFamily="65" charset="-120"/>
                          <a:ea typeface="標楷體" pitchFamily="65" charset="-120"/>
                          <a:cs typeface="DFKaiShu-SB-Estd-BF"/>
                        </a:rPr>
                        <a:t>考 試 日 期</a:t>
                      </a:r>
                      <a:endParaRPr lang="zh-TW" sz="1800" kern="100" dirty="0">
                        <a:latin typeface="標楷體" pitchFamily="65" charset="-120"/>
                        <a:ea typeface="標楷體"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600"/>
                        </a:spcBef>
                        <a:spcAft>
                          <a:spcPts val="0"/>
                        </a:spcAft>
                      </a:pPr>
                      <a:r>
                        <a:rPr lang="zh-TW" sz="1800" b="1" kern="0" dirty="0" smtClean="0">
                          <a:solidFill>
                            <a:srgbClr val="000000"/>
                          </a:solidFill>
                          <a:latin typeface="標楷體" pitchFamily="65" charset="-120"/>
                          <a:ea typeface="標楷體" pitchFamily="65" charset="-120"/>
                          <a:cs typeface="DFKaiShu-SB-Estd-BF"/>
                        </a:rPr>
                        <a:t>考 </a:t>
                      </a:r>
                      <a:r>
                        <a:rPr lang="zh-TW" sz="1800" b="1" kern="0" dirty="0">
                          <a:solidFill>
                            <a:srgbClr val="000000"/>
                          </a:solidFill>
                          <a:latin typeface="標楷體" pitchFamily="65" charset="-120"/>
                          <a:ea typeface="標楷體" pitchFamily="65" charset="-120"/>
                          <a:cs typeface="DFKaiShu-SB-Estd-BF"/>
                        </a:rPr>
                        <a:t>試 時 間</a:t>
                      </a:r>
                      <a:endParaRPr lang="zh-TW" sz="1800" kern="100" dirty="0">
                        <a:latin typeface="標楷體" pitchFamily="65" charset="-120"/>
                        <a:ea typeface="標楷體"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spcBef>
                          <a:spcPts val="600"/>
                        </a:spcBef>
                        <a:spcAft>
                          <a:spcPts val="0"/>
                        </a:spcAft>
                      </a:pPr>
                      <a:r>
                        <a:rPr lang="zh-TW" sz="1800" b="1" kern="0" dirty="0">
                          <a:solidFill>
                            <a:srgbClr val="000000"/>
                          </a:solidFill>
                          <a:latin typeface="標楷體" pitchFamily="65" charset="-120"/>
                          <a:ea typeface="標楷體" pitchFamily="65" charset="-120"/>
                          <a:cs typeface="DFKaiShu-SB-Estd-BF"/>
                        </a:rPr>
                        <a:t>考 試 領 域 科 目</a:t>
                      </a:r>
                      <a:endParaRPr lang="zh-TW" sz="1800" kern="100" dirty="0">
                        <a:latin typeface="標楷體" pitchFamily="65" charset="-120"/>
                        <a:ea typeface="標楷體"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r>
              <a:tr h="417072">
                <a:tc rowSpan="4">
                  <a:txBody>
                    <a:bodyPr/>
                    <a:lstStyle/>
                    <a:p>
                      <a:pPr algn="ctr">
                        <a:spcAft>
                          <a:spcPts val="0"/>
                        </a:spcAft>
                      </a:pPr>
                      <a:r>
                        <a:rPr lang="en-US" sz="1800" kern="0" dirty="0">
                          <a:solidFill>
                            <a:srgbClr val="000000"/>
                          </a:solidFill>
                          <a:latin typeface="標楷體" pitchFamily="65" charset="-120"/>
                          <a:ea typeface="標楷體" pitchFamily="65" charset="-120"/>
                          <a:cs typeface="DFKaiShu-SB-Estd-BF"/>
                        </a:rPr>
                        <a:t>103</a:t>
                      </a:r>
                      <a:r>
                        <a:rPr lang="zh-TW" sz="1800" kern="0" dirty="0">
                          <a:solidFill>
                            <a:srgbClr val="000000"/>
                          </a:solidFill>
                          <a:latin typeface="標楷體" pitchFamily="65" charset="-120"/>
                          <a:ea typeface="標楷體" pitchFamily="65" charset="-120"/>
                          <a:cs typeface="DFKaiShu-SB-Estd-BF"/>
                        </a:rPr>
                        <a:t>年</a:t>
                      </a:r>
                      <a:r>
                        <a:rPr lang="en-US" sz="1800" kern="0" dirty="0">
                          <a:solidFill>
                            <a:srgbClr val="000000"/>
                          </a:solidFill>
                          <a:latin typeface="標楷體" pitchFamily="65" charset="-120"/>
                          <a:ea typeface="標楷體" pitchFamily="65" charset="-120"/>
                          <a:cs typeface="DFKaiShu-SB-Estd-BF"/>
                        </a:rPr>
                        <a:t>8</a:t>
                      </a:r>
                      <a:r>
                        <a:rPr lang="zh-TW" sz="1800" kern="0" dirty="0">
                          <a:solidFill>
                            <a:srgbClr val="000000"/>
                          </a:solidFill>
                          <a:latin typeface="標楷體" pitchFamily="65" charset="-120"/>
                          <a:ea typeface="標楷體" pitchFamily="65" charset="-120"/>
                          <a:cs typeface="DFKaiShu-SB-Estd-BF"/>
                        </a:rPr>
                        <a:t>月</a:t>
                      </a:r>
                      <a:r>
                        <a:rPr lang="en-US" sz="1800" kern="0" dirty="0">
                          <a:solidFill>
                            <a:srgbClr val="000000"/>
                          </a:solidFill>
                          <a:latin typeface="標楷體" pitchFamily="65" charset="-120"/>
                          <a:ea typeface="標楷體" pitchFamily="65" charset="-120"/>
                          <a:cs typeface="DFKaiShu-SB-Estd-BF"/>
                        </a:rPr>
                        <a:t>2</a:t>
                      </a:r>
                      <a:r>
                        <a:rPr lang="zh-TW" sz="1800" kern="0" dirty="0" smtClean="0">
                          <a:solidFill>
                            <a:srgbClr val="000000"/>
                          </a:solidFill>
                          <a:latin typeface="標楷體" pitchFamily="65" charset="-120"/>
                          <a:ea typeface="標楷體" pitchFamily="65" charset="-120"/>
                          <a:cs typeface="DFKaiShu-SB-Estd-BF"/>
                        </a:rPr>
                        <a:t>日</a:t>
                      </a:r>
                      <a:endParaRPr lang="en-US" altLang="zh-TW" sz="1800" kern="0" dirty="0" smtClean="0">
                        <a:solidFill>
                          <a:srgbClr val="000000"/>
                        </a:solidFill>
                        <a:latin typeface="標楷體" pitchFamily="65" charset="-120"/>
                        <a:ea typeface="標楷體" pitchFamily="65" charset="-120"/>
                        <a:cs typeface="DFKaiShu-SB-Estd-BF"/>
                      </a:endParaRPr>
                    </a:p>
                    <a:p>
                      <a:pPr algn="ctr">
                        <a:spcAft>
                          <a:spcPts val="0"/>
                        </a:spcAft>
                      </a:pPr>
                      <a:r>
                        <a:rPr lang="en-US" sz="1800" kern="0" dirty="0" smtClean="0">
                          <a:solidFill>
                            <a:srgbClr val="000000"/>
                          </a:solidFill>
                          <a:latin typeface="標楷體" pitchFamily="65" charset="-120"/>
                          <a:ea typeface="標楷體" pitchFamily="65" charset="-120"/>
                          <a:cs typeface="DFKaiShu-SB-Estd-BF"/>
                        </a:rPr>
                        <a:t>(</a:t>
                      </a:r>
                      <a:r>
                        <a:rPr lang="zh-TW" sz="1800" kern="0" dirty="0">
                          <a:solidFill>
                            <a:srgbClr val="000000"/>
                          </a:solidFill>
                          <a:latin typeface="標楷體" pitchFamily="65" charset="-120"/>
                          <a:ea typeface="標楷體" pitchFamily="65" charset="-120"/>
                          <a:cs typeface="DFKaiShu-SB-Estd-BF"/>
                        </a:rPr>
                        <a:t>星期六</a:t>
                      </a:r>
                      <a:r>
                        <a:rPr lang="en-US" sz="1800" kern="0" dirty="0">
                          <a:solidFill>
                            <a:srgbClr val="000000"/>
                          </a:solidFill>
                          <a:latin typeface="標楷體" pitchFamily="65" charset="-120"/>
                          <a:ea typeface="標楷體" pitchFamily="65" charset="-120"/>
                          <a:cs typeface="DFKaiShu-SB-Estd-BF"/>
                        </a:rPr>
                        <a:t>)</a:t>
                      </a:r>
                      <a:endParaRPr lang="zh-TW" sz="1800" kern="100" dirty="0">
                        <a:latin typeface="標楷體" pitchFamily="65" charset="-120"/>
                        <a:ea typeface="標楷體"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800" kern="100" dirty="0">
                          <a:solidFill>
                            <a:srgbClr val="000000"/>
                          </a:solidFill>
                          <a:latin typeface="標楷體" pitchFamily="65" charset="-120"/>
                          <a:ea typeface="標楷體" pitchFamily="65" charset="-120"/>
                        </a:rPr>
                        <a:t>09:00~10:30</a:t>
                      </a:r>
                      <a:r>
                        <a:rPr lang="zh-TW" sz="1800" kern="100" dirty="0">
                          <a:solidFill>
                            <a:srgbClr val="000000"/>
                          </a:solidFill>
                          <a:latin typeface="標楷體" pitchFamily="65" charset="-120"/>
                          <a:ea typeface="標楷體" pitchFamily="65" charset="-120"/>
                          <a:cs typeface="新細明體"/>
                        </a:rPr>
                        <a:t>（</a:t>
                      </a:r>
                      <a:r>
                        <a:rPr lang="en-US" sz="1800" kern="100" dirty="0">
                          <a:solidFill>
                            <a:srgbClr val="000000"/>
                          </a:solidFill>
                          <a:latin typeface="標楷體" pitchFamily="65" charset="-120"/>
                          <a:ea typeface="標楷體" pitchFamily="65" charset="-120"/>
                          <a:cs typeface="新細明體"/>
                        </a:rPr>
                        <a:t>90</a:t>
                      </a:r>
                      <a:r>
                        <a:rPr lang="zh-TW" sz="1800" kern="100" dirty="0">
                          <a:solidFill>
                            <a:srgbClr val="000000"/>
                          </a:solidFill>
                          <a:latin typeface="標楷體" pitchFamily="65" charset="-120"/>
                          <a:ea typeface="標楷體" pitchFamily="65" charset="-120"/>
                          <a:cs typeface="新細明體"/>
                        </a:rPr>
                        <a:t>分鐘）</a:t>
                      </a:r>
                      <a:endParaRPr lang="zh-TW" sz="1800" kern="100" dirty="0">
                        <a:latin typeface="標楷體" pitchFamily="65" charset="-120"/>
                        <a:ea typeface="標楷體"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200"/>
                        </a:lnSpc>
                        <a:spcAft>
                          <a:spcPts val="0"/>
                        </a:spcAft>
                      </a:pPr>
                      <a:r>
                        <a:rPr lang="zh-TW" sz="1800" kern="100">
                          <a:solidFill>
                            <a:srgbClr val="000000"/>
                          </a:solidFill>
                          <a:latin typeface="標楷體" pitchFamily="65" charset="-120"/>
                          <a:ea typeface="標楷體" pitchFamily="65" charset="-120"/>
                        </a:rPr>
                        <a:t>工程數學、英文</a:t>
                      </a:r>
                      <a:endParaRPr lang="zh-TW" sz="1800" kern="100">
                        <a:latin typeface="標楷體" pitchFamily="65" charset="-120"/>
                        <a:ea typeface="標楷體"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1460">
                <a:tc vMerge="1">
                  <a:txBody>
                    <a:bodyPr/>
                    <a:lstStyle/>
                    <a:p>
                      <a:endParaRPr lang="zh-TW" altLang="en-US"/>
                    </a:p>
                  </a:txBody>
                  <a:tcPr/>
                </a:tc>
                <a:tc>
                  <a:txBody>
                    <a:bodyPr/>
                    <a:lstStyle/>
                    <a:p>
                      <a:pPr algn="ctr">
                        <a:spcAft>
                          <a:spcPts val="0"/>
                        </a:spcAft>
                      </a:pPr>
                      <a:r>
                        <a:rPr lang="en-US" sz="1800" kern="100" dirty="0">
                          <a:solidFill>
                            <a:srgbClr val="000000"/>
                          </a:solidFill>
                          <a:latin typeface="標楷體" pitchFamily="65" charset="-120"/>
                          <a:ea typeface="標楷體" pitchFamily="65" charset="-120"/>
                        </a:rPr>
                        <a:t>10:50~12:20</a:t>
                      </a:r>
                      <a:r>
                        <a:rPr lang="zh-TW" sz="1800" kern="100" dirty="0">
                          <a:solidFill>
                            <a:srgbClr val="000000"/>
                          </a:solidFill>
                          <a:latin typeface="標楷體" pitchFamily="65" charset="-120"/>
                          <a:ea typeface="標楷體" pitchFamily="65" charset="-120"/>
                          <a:cs typeface="新細明體"/>
                        </a:rPr>
                        <a:t>（</a:t>
                      </a:r>
                      <a:r>
                        <a:rPr lang="en-US" sz="1800" kern="100" dirty="0">
                          <a:solidFill>
                            <a:srgbClr val="000000"/>
                          </a:solidFill>
                          <a:latin typeface="標楷體" pitchFamily="65" charset="-120"/>
                          <a:ea typeface="標楷體" pitchFamily="65" charset="-120"/>
                          <a:cs typeface="新細明體"/>
                        </a:rPr>
                        <a:t>90</a:t>
                      </a:r>
                      <a:r>
                        <a:rPr lang="zh-TW" sz="1800" kern="100" dirty="0">
                          <a:solidFill>
                            <a:srgbClr val="000000"/>
                          </a:solidFill>
                          <a:latin typeface="標楷體" pitchFamily="65" charset="-120"/>
                          <a:ea typeface="標楷體" pitchFamily="65" charset="-120"/>
                          <a:cs typeface="新細明體"/>
                        </a:rPr>
                        <a:t>分鐘）</a:t>
                      </a:r>
                      <a:endParaRPr lang="zh-TW" sz="1800" kern="100" dirty="0">
                        <a:latin typeface="標楷體" pitchFamily="65" charset="-120"/>
                        <a:ea typeface="標楷體"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342900" algn="l"/>
                        </a:tabLst>
                      </a:pPr>
                      <a:r>
                        <a:rPr lang="zh-TW" sz="1800" kern="100" dirty="0">
                          <a:solidFill>
                            <a:srgbClr val="000000"/>
                          </a:solidFill>
                          <a:latin typeface="標楷體" pitchFamily="65" charset="-120"/>
                          <a:ea typeface="標楷體" pitchFamily="65" charset="-120"/>
                        </a:rPr>
                        <a:t>工程力學</a:t>
                      </a:r>
                      <a:r>
                        <a:rPr lang="en-US" sz="1800" kern="100" dirty="0">
                          <a:solidFill>
                            <a:srgbClr val="000000"/>
                          </a:solidFill>
                          <a:latin typeface="標楷體" pitchFamily="65" charset="-120"/>
                          <a:ea typeface="標楷體" pitchFamily="65" charset="-120"/>
                        </a:rPr>
                        <a:t>(</a:t>
                      </a:r>
                      <a:r>
                        <a:rPr lang="zh-TW" sz="1800" kern="100" dirty="0">
                          <a:solidFill>
                            <a:srgbClr val="000000"/>
                          </a:solidFill>
                          <a:latin typeface="標楷體" pitchFamily="65" charset="-120"/>
                          <a:ea typeface="標楷體" pitchFamily="65" charset="-120"/>
                        </a:rPr>
                        <a:t>含靜力學、材料力學</a:t>
                      </a:r>
                      <a:r>
                        <a:rPr lang="en-US" sz="1800" kern="100" dirty="0">
                          <a:solidFill>
                            <a:srgbClr val="000000"/>
                          </a:solidFill>
                          <a:latin typeface="標楷體" pitchFamily="65" charset="-120"/>
                          <a:ea typeface="標楷體" pitchFamily="65" charset="-120"/>
                        </a:rPr>
                        <a:t>)</a:t>
                      </a:r>
                      <a:r>
                        <a:rPr lang="zh-TW" sz="1800" kern="100" dirty="0" smtClean="0">
                          <a:solidFill>
                            <a:srgbClr val="000000"/>
                          </a:solidFill>
                          <a:latin typeface="標楷體" pitchFamily="65" charset="-120"/>
                          <a:ea typeface="標楷體" pitchFamily="65" charset="-120"/>
                        </a:rPr>
                        <a:t>、動力學</a:t>
                      </a:r>
                      <a:endParaRPr lang="zh-TW" sz="1800" kern="100" dirty="0">
                        <a:latin typeface="標楷體" pitchFamily="65" charset="-120"/>
                        <a:ea typeface="標楷體"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04528">
                <a:tc vMerge="1">
                  <a:txBody>
                    <a:bodyPr/>
                    <a:lstStyle/>
                    <a:p>
                      <a:endParaRPr lang="zh-TW" altLang="en-US"/>
                    </a:p>
                  </a:txBody>
                  <a:tcPr/>
                </a:tc>
                <a:tc>
                  <a:txBody>
                    <a:bodyPr/>
                    <a:lstStyle/>
                    <a:p>
                      <a:pPr indent="12065" algn="ctr">
                        <a:spcAft>
                          <a:spcPts val="0"/>
                        </a:spcAft>
                      </a:pPr>
                      <a:r>
                        <a:rPr lang="en-US" sz="1800" kern="100">
                          <a:solidFill>
                            <a:srgbClr val="000000"/>
                          </a:solidFill>
                          <a:latin typeface="標楷體" pitchFamily="65" charset="-120"/>
                          <a:ea typeface="標楷體" pitchFamily="65" charset="-120"/>
                        </a:rPr>
                        <a:t>13:40~15:20</a:t>
                      </a:r>
                      <a:r>
                        <a:rPr lang="zh-TW" sz="1800" kern="100">
                          <a:solidFill>
                            <a:srgbClr val="000000"/>
                          </a:solidFill>
                          <a:latin typeface="標楷體" pitchFamily="65" charset="-120"/>
                          <a:ea typeface="標楷體" pitchFamily="65" charset="-120"/>
                          <a:cs typeface="新細明體"/>
                        </a:rPr>
                        <a:t>（</a:t>
                      </a:r>
                      <a:r>
                        <a:rPr lang="en-US" sz="1800" kern="100">
                          <a:solidFill>
                            <a:srgbClr val="000000"/>
                          </a:solidFill>
                          <a:latin typeface="標楷體" pitchFamily="65" charset="-120"/>
                          <a:ea typeface="標楷體" pitchFamily="65" charset="-120"/>
                          <a:cs typeface="新細明體"/>
                        </a:rPr>
                        <a:t>100</a:t>
                      </a:r>
                      <a:r>
                        <a:rPr lang="zh-TW" sz="1800" kern="100">
                          <a:solidFill>
                            <a:srgbClr val="000000"/>
                          </a:solidFill>
                          <a:latin typeface="標楷體" pitchFamily="65" charset="-120"/>
                          <a:ea typeface="標楷體" pitchFamily="65" charset="-120"/>
                          <a:cs typeface="新細明體"/>
                        </a:rPr>
                        <a:t>分鐘）</a:t>
                      </a:r>
                      <a:endParaRPr lang="zh-TW" sz="1800" kern="100">
                        <a:latin typeface="標楷體" pitchFamily="65" charset="-120"/>
                        <a:ea typeface="標楷體"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200"/>
                        </a:lnSpc>
                        <a:spcAft>
                          <a:spcPts val="0"/>
                        </a:spcAft>
                      </a:pPr>
                      <a:r>
                        <a:rPr lang="zh-TW" sz="1800" kern="100" dirty="0">
                          <a:solidFill>
                            <a:srgbClr val="000000"/>
                          </a:solidFill>
                          <a:latin typeface="標楷體" pitchFamily="65" charset="-120"/>
                          <a:ea typeface="標楷體" pitchFamily="65" charset="-120"/>
                        </a:rPr>
                        <a:t>機械設計</a:t>
                      </a:r>
                      <a:r>
                        <a:rPr lang="zh-TW" sz="1800" kern="100" dirty="0">
                          <a:latin typeface="標楷體" pitchFamily="65" charset="-120"/>
                          <a:ea typeface="標楷體" pitchFamily="65" charset="-120"/>
                        </a:rPr>
                        <a:t>與機動學</a:t>
                      </a:r>
                      <a:r>
                        <a:rPr lang="zh-TW" sz="1800" kern="100" dirty="0">
                          <a:solidFill>
                            <a:srgbClr val="000000"/>
                          </a:solidFill>
                          <a:latin typeface="標楷體" pitchFamily="65" charset="-120"/>
                          <a:ea typeface="標楷體" pitchFamily="65" charset="-120"/>
                        </a:rPr>
                        <a:t>、機械製造</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含工程材料</a:t>
                      </a:r>
                      <a:r>
                        <a:rPr lang="en-US" sz="1800" kern="100" dirty="0">
                          <a:latin typeface="標楷體" pitchFamily="65" charset="-120"/>
                          <a:ea typeface="標楷體" pitchFamily="65" charset="-120"/>
                        </a:rPr>
                        <a:t>)</a:t>
                      </a:r>
                      <a:r>
                        <a:rPr lang="zh-TW" sz="1800" kern="100" dirty="0">
                          <a:solidFill>
                            <a:srgbClr val="000000"/>
                          </a:solidFill>
                          <a:latin typeface="標楷體" pitchFamily="65" charset="-120"/>
                          <a:ea typeface="標楷體" pitchFamily="65" charset="-120"/>
                        </a:rPr>
                        <a:t>、自動控制</a:t>
                      </a:r>
                      <a:endParaRPr lang="zh-TW" sz="1800" kern="100" dirty="0">
                        <a:latin typeface="標楷體" pitchFamily="65" charset="-120"/>
                        <a:ea typeface="標楷體"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024">
                <a:tc vMerge="1">
                  <a:txBody>
                    <a:bodyPr/>
                    <a:lstStyle/>
                    <a:p>
                      <a:endParaRPr lang="zh-TW" altLang="en-US"/>
                    </a:p>
                  </a:txBody>
                  <a:tcPr/>
                </a:tc>
                <a:tc>
                  <a:txBody>
                    <a:bodyPr/>
                    <a:lstStyle/>
                    <a:p>
                      <a:pPr indent="-68580" algn="ctr">
                        <a:spcAft>
                          <a:spcPts val="0"/>
                        </a:spcAft>
                      </a:pPr>
                      <a:r>
                        <a:rPr lang="en-US" sz="1800" kern="100">
                          <a:solidFill>
                            <a:srgbClr val="000000"/>
                          </a:solidFill>
                          <a:latin typeface="標楷體" pitchFamily="65" charset="-120"/>
                          <a:ea typeface="標楷體" pitchFamily="65" charset="-120"/>
                          <a:cs typeface="新細明體"/>
                        </a:rPr>
                        <a:t> </a:t>
                      </a:r>
                      <a:r>
                        <a:rPr lang="en-US" sz="1800" kern="100">
                          <a:solidFill>
                            <a:srgbClr val="000000"/>
                          </a:solidFill>
                          <a:latin typeface="標楷體" pitchFamily="65" charset="-120"/>
                          <a:ea typeface="標楷體" pitchFamily="65" charset="-120"/>
                        </a:rPr>
                        <a:t>15:40~17:10</a:t>
                      </a:r>
                      <a:r>
                        <a:rPr lang="zh-TW" sz="1800" kern="100">
                          <a:solidFill>
                            <a:srgbClr val="000000"/>
                          </a:solidFill>
                          <a:latin typeface="標楷體" pitchFamily="65" charset="-120"/>
                          <a:ea typeface="標楷體" pitchFamily="65" charset="-120"/>
                          <a:cs typeface="新細明體"/>
                        </a:rPr>
                        <a:t>（</a:t>
                      </a:r>
                      <a:r>
                        <a:rPr lang="en-US" sz="1800" kern="100">
                          <a:solidFill>
                            <a:srgbClr val="000000"/>
                          </a:solidFill>
                          <a:latin typeface="標楷體" pitchFamily="65" charset="-120"/>
                          <a:ea typeface="標楷體" pitchFamily="65" charset="-120"/>
                          <a:cs typeface="新細明體"/>
                        </a:rPr>
                        <a:t>90</a:t>
                      </a:r>
                      <a:r>
                        <a:rPr lang="zh-TW" sz="1800" kern="100">
                          <a:solidFill>
                            <a:srgbClr val="000000"/>
                          </a:solidFill>
                          <a:latin typeface="標楷體" pitchFamily="65" charset="-120"/>
                          <a:ea typeface="標楷體" pitchFamily="65" charset="-120"/>
                          <a:cs typeface="新細明體"/>
                        </a:rPr>
                        <a:t>分鐘）</a:t>
                      </a:r>
                      <a:endParaRPr lang="zh-TW" sz="1800" kern="100">
                        <a:latin typeface="標楷體" pitchFamily="65" charset="-120"/>
                        <a:ea typeface="標楷體"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342900" algn="l"/>
                        </a:tabLst>
                      </a:pPr>
                      <a:r>
                        <a:rPr lang="zh-TW" sz="1800" kern="100" dirty="0">
                          <a:solidFill>
                            <a:srgbClr val="000000"/>
                          </a:solidFill>
                          <a:latin typeface="標楷體" pitchFamily="65" charset="-120"/>
                          <a:ea typeface="標楷體" pitchFamily="65" charset="-120"/>
                        </a:rPr>
                        <a:t>熱力學</a:t>
                      </a:r>
                      <a:r>
                        <a:rPr lang="en-US" sz="1800" kern="100" dirty="0">
                          <a:solidFill>
                            <a:srgbClr val="000000"/>
                          </a:solidFill>
                          <a:latin typeface="標楷體" pitchFamily="65" charset="-120"/>
                          <a:ea typeface="標楷體" pitchFamily="65" charset="-120"/>
                        </a:rPr>
                        <a:t>(</a:t>
                      </a:r>
                      <a:r>
                        <a:rPr lang="zh-TW" sz="1800" kern="100" dirty="0">
                          <a:solidFill>
                            <a:srgbClr val="000000"/>
                          </a:solidFill>
                          <a:latin typeface="標楷體" pitchFamily="65" charset="-120"/>
                          <a:ea typeface="標楷體" pitchFamily="65" charset="-120"/>
                        </a:rPr>
                        <a:t>含熱傳</a:t>
                      </a:r>
                      <a:r>
                        <a:rPr lang="en-US" sz="1800" kern="100" dirty="0">
                          <a:solidFill>
                            <a:srgbClr val="000000"/>
                          </a:solidFill>
                          <a:latin typeface="標楷體" pitchFamily="65" charset="-120"/>
                          <a:ea typeface="標楷體" pitchFamily="65" charset="-120"/>
                        </a:rPr>
                        <a:t>)</a:t>
                      </a:r>
                      <a:r>
                        <a:rPr lang="zh-TW" sz="1800" kern="100" dirty="0">
                          <a:solidFill>
                            <a:srgbClr val="000000"/>
                          </a:solidFill>
                          <a:latin typeface="標楷體" pitchFamily="65" charset="-120"/>
                          <a:ea typeface="標楷體" pitchFamily="65" charset="-120"/>
                        </a:rPr>
                        <a:t>、流體力學</a:t>
                      </a:r>
                      <a:endParaRPr lang="zh-TW" sz="1800" kern="100" dirty="0">
                        <a:latin typeface="標楷體" pitchFamily="65" charset="-120"/>
                        <a:ea typeface="標楷體"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5268">
                <a:tc gridSpan="3">
                  <a:txBody>
                    <a:bodyPr/>
                    <a:lstStyle/>
                    <a:p>
                      <a:pPr algn="ctr">
                        <a:spcAft>
                          <a:spcPts val="0"/>
                        </a:spcAft>
                        <a:tabLst>
                          <a:tab pos="342900" algn="l"/>
                        </a:tabLst>
                      </a:pPr>
                      <a:r>
                        <a:rPr lang="zh-TW" sz="1800" kern="100" dirty="0" smtClean="0">
                          <a:solidFill>
                            <a:srgbClr val="000000"/>
                          </a:solidFill>
                          <a:latin typeface="標楷體" pitchFamily="65" charset="-120"/>
                          <a:ea typeface="標楷體" pitchFamily="65" charset="-120"/>
                        </a:rPr>
                        <a:t>※</a:t>
                      </a:r>
                      <a:r>
                        <a:rPr lang="zh-TW" sz="1800" kern="100" dirty="0">
                          <a:solidFill>
                            <a:srgbClr val="000000"/>
                          </a:solidFill>
                          <a:latin typeface="標楷體" pitchFamily="65" charset="-120"/>
                          <a:ea typeface="標楷體" pitchFamily="65" charset="-120"/>
                        </a:rPr>
                        <a:t>考區：台北、新竹、台中、台南、</a:t>
                      </a:r>
                      <a:r>
                        <a:rPr lang="zh-TW" sz="1800" kern="100" dirty="0" smtClean="0">
                          <a:solidFill>
                            <a:srgbClr val="000000"/>
                          </a:solidFill>
                          <a:latin typeface="標楷體" pitchFamily="65" charset="-120"/>
                          <a:ea typeface="標楷體" pitchFamily="65" charset="-120"/>
                        </a:rPr>
                        <a:t>高雄</a:t>
                      </a:r>
                      <a:endParaRPr lang="en-US" altLang="zh-TW" sz="1800" kern="100" dirty="0" smtClean="0">
                        <a:solidFill>
                          <a:srgbClr val="000000"/>
                        </a:solidFill>
                        <a:latin typeface="標楷體" pitchFamily="65" charset="-120"/>
                        <a:ea typeface="標楷體" pitchFamily="65" charset="-120"/>
                      </a:endParaRPr>
                    </a:p>
                    <a:p>
                      <a:pPr algn="ctr">
                        <a:spcAft>
                          <a:spcPts val="0"/>
                        </a:spcAft>
                        <a:tabLst>
                          <a:tab pos="342900" algn="l"/>
                        </a:tabLst>
                      </a:pPr>
                      <a:endParaRPr lang="zh-TW" sz="1800" kern="100" dirty="0">
                        <a:latin typeface="標楷體" pitchFamily="65" charset="-120"/>
                        <a:ea typeface="標楷體"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260648"/>
            <a:ext cx="7581528" cy="1143000"/>
          </a:xfrm>
        </p:spPr>
        <p:txBody>
          <a:bodyPr>
            <a:noAutofit/>
          </a:bodyPr>
          <a:lstStyle/>
          <a:p>
            <a:r>
              <a:rPr lang="zh-TW" altLang="zh-TW" sz="3200" b="1" dirty="0">
                <a:latin typeface="標楷體" pitchFamily="65" charset="-120"/>
                <a:ea typeface="標楷體" pitchFamily="65" charset="-120"/>
              </a:rPr>
              <a:t>三、</a:t>
            </a:r>
            <a:r>
              <a:rPr lang="zh-TW" altLang="zh-TW" sz="3200" b="1" u="sng" dirty="0">
                <a:latin typeface="標楷體" pitchFamily="65" charset="-120"/>
                <a:ea typeface="標楷體" pitchFamily="65" charset="-120"/>
              </a:rPr>
              <a:t>報考資格、報名</a:t>
            </a:r>
            <a:r>
              <a:rPr lang="zh-TW" altLang="zh-TW" sz="3200" b="1" u="sng" dirty="0" smtClean="0">
                <a:latin typeface="標楷體" pitchFamily="65" charset="-120"/>
                <a:ea typeface="標楷體" pitchFamily="65" charset="-120"/>
              </a:rPr>
              <a:t>須知</a:t>
            </a:r>
            <a:endParaRPr lang="zh-TW" altLang="en-US" sz="2800" dirty="0">
              <a:latin typeface="標楷體" pitchFamily="65" charset="-120"/>
              <a:ea typeface="標楷體" pitchFamily="65" charset="-120"/>
            </a:endParaRPr>
          </a:p>
        </p:txBody>
      </p:sp>
      <p:sp>
        <p:nvSpPr>
          <p:cNvPr id="3" name="內容版面配置區 2"/>
          <p:cNvSpPr>
            <a:spLocks noGrp="1"/>
          </p:cNvSpPr>
          <p:nvPr>
            <p:ph idx="1"/>
          </p:nvPr>
        </p:nvSpPr>
        <p:spPr>
          <a:xfrm>
            <a:off x="683568" y="1457400"/>
            <a:ext cx="8013576" cy="5400600"/>
          </a:xfrm>
        </p:spPr>
        <p:txBody>
          <a:bodyPr>
            <a:noAutofit/>
          </a:bodyPr>
          <a:lstStyle/>
          <a:p>
            <a:pPr>
              <a:buNone/>
            </a:pPr>
            <a:r>
              <a:rPr lang="zh-TW" altLang="zh-TW" sz="1800" b="1" dirty="0">
                <a:latin typeface="標楷體" pitchFamily="65" charset="-120"/>
                <a:ea typeface="標楷體" pitchFamily="65" charset="-120"/>
              </a:rPr>
              <a:t>一、報考資格</a:t>
            </a:r>
            <a:endParaRPr lang="zh-TW" altLang="zh-TW" sz="1800" dirty="0">
              <a:latin typeface="標楷體" pitchFamily="65" charset="-120"/>
              <a:ea typeface="標楷體" pitchFamily="65" charset="-120"/>
            </a:endParaRPr>
          </a:p>
          <a:p>
            <a:pPr lvl="0">
              <a:buNone/>
            </a:pP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大學</a:t>
            </a:r>
            <a:r>
              <a:rPr lang="zh-TW" altLang="zh-TW" sz="1800" dirty="0">
                <a:latin typeface="標楷體" pitchFamily="65" charset="-120"/>
                <a:ea typeface="標楷體" pitchFamily="65" charset="-120"/>
              </a:rPr>
              <a:t>機械相關科系在學學生及畢業生欲繼續升學研究所者</a:t>
            </a:r>
            <a:r>
              <a:rPr lang="zh-TW" altLang="zh-TW" sz="1800" dirty="0" smtClean="0">
                <a:latin typeface="標楷體" pitchFamily="65" charset="-120"/>
                <a:ea typeface="標楷體" pitchFamily="65" charset="-120"/>
              </a:rPr>
              <a:t>。</a:t>
            </a:r>
            <a:r>
              <a:rPr lang="en-US" altLang="zh-TW" sz="1800" b="1" dirty="0" smtClean="0">
                <a:latin typeface="標楷體" pitchFamily="65" charset="-120"/>
                <a:ea typeface="標楷體" pitchFamily="65" charset="-120"/>
              </a:rPr>
              <a:t>       </a:t>
            </a:r>
            <a:endParaRPr lang="zh-TW" altLang="zh-TW" sz="1800" dirty="0">
              <a:latin typeface="標楷體" pitchFamily="65" charset="-120"/>
              <a:ea typeface="標楷體" pitchFamily="65" charset="-120"/>
            </a:endParaRPr>
          </a:p>
          <a:p>
            <a:pPr>
              <a:buNone/>
            </a:pPr>
            <a:r>
              <a:rPr lang="zh-TW" altLang="zh-TW" sz="1800" b="1" dirty="0">
                <a:latin typeface="標楷體" pitchFamily="65" charset="-120"/>
                <a:ea typeface="標楷體" pitchFamily="65" charset="-120"/>
              </a:rPr>
              <a:t>二、報名須知：</a:t>
            </a:r>
            <a:endParaRPr lang="zh-TW" altLang="zh-TW" sz="1800" dirty="0">
              <a:latin typeface="標楷體" pitchFamily="65" charset="-120"/>
              <a:ea typeface="標楷體" pitchFamily="65" charset="-120"/>
            </a:endParaRPr>
          </a:p>
          <a:p>
            <a:pPr lvl="0">
              <a:buFont typeface="Wingdings" pitchFamily="2" charset="2"/>
              <a:buChar char="Ø"/>
            </a:pPr>
            <a:r>
              <a:rPr lang="zh-TW" altLang="en-US" sz="1800" b="1" dirty="0" smtClean="0">
                <a:latin typeface="標楷體" pitchFamily="65" charset="-120"/>
                <a:ea typeface="標楷體" pitchFamily="65" charset="-120"/>
              </a:rPr>
              <a:t> </a:t>
            </a:r>
            <a:r>
              <a:rPr lang="zh-TW" altLang="zh-TW" sz="1800" b="1" dirty="0" smtClean="0">
                <a:latin typeface="標楷體" pitchFamily="65" charset="-120"/>
                <a:ea typeface="標楷體" pitchFamily="65" charset="-120"/>
              </a:rPr>
              <a:t>報名</a:t>
            </a:r>
            <a:r>
              <a:rPr lang="zh-TW" altLang="zh-TW" sz="1800" b="1" dirty="0">
                <a:latin typeface="標楷體" pitchFamily="65" charset="-120"/>
                <a:ea typeface="標楷體" pitchFamily="65" charset="-120"/>
              </a:rPr>
              <a:t>方式：</a:t>
            </a:r>
            <a:endParaRPr lang="zh-TW" altLang="zh-TW" sz="1800" dirty="0">
              <a:latin typeface="標楷體" pitchFamily="65" charset="-120"/>
              <a:ea typeface="標楷體" pitchFamily="65" charset="-120"/>
            </a:endParaRPr>
          </a:p>
          <a:p>
            <a:pPr>
              <a:buNone/>
            </a:pPr>
            <a:r>
              <a:rPr lang="en-US" altLang="zh-TW" sz="1800" b="1" dirty="0">
                <a:latin typeface="標楷體" pitchFamily="65" charset="-120"/>
                <a:ea typeface="標楷體" pitchFamily="65" charset="-120"/>
              </a:rPr>
              <a:t>   </a:t>
            </a:r>
            <a:r>
              <a:rPr lang="zh-TW" altLang="en-US" sz="1800" b="1" dirty="0" smtClean="0">
                <a:latin typeface="標楷體" pitchFamily="65" charset="-120"/>
                <a:ea typeface="標楷體" pitchFamily="65" charset="-120"/>
              </a:rPr>
              <a:t>  </a:t>
            </a:r>
            <a:r>
              <a:rPr lang="en-US" altLang="zh-TW" sz="1800" b="1" dirty="0" smtClean="0">
                <a:latin typeface="標楷體" pitchFamily="65" charset="-120"/>
                <a:ea typeface="標楷體" pitchFamily="65" charset="-120"/>
              </a:rPr>
              <a:t> </a:t>
            </a:r>
            <a:r>
              <a:rPr lang="en-US" altLang="zh-TW" sz="1800" b="1" dirty="0">
                <a:latin typeface="標楷體" pitchFamily="65" charset="-120"/>
                <a:ea typeface="標楷體" pitchFamily="65" charset="-120"/>
              </a:rPr>
              <a:t>1. </a:t>
            </a:r>
            <a:r>
              <a:rPr lang="zh-TW" altLang="zh-TW" sz="1800" b="1" dirty="0">
                <a:latin typeface="標楷體" pitchFamily="65" charset="-120"/>
                <a:ea typeface="標楷體" pitchFamily="65" charset="-120"/>
              </a:rPr>
              <a:t>團體報名：</a:t>
            </a:r>
            <a:endParaRPr lang="zh-TW" altLang="zh-TW" sz="1800" dirty="0">
              <a:latin typeface="標楷體" pitchFamily="65" charset="-120"/>
              <a:ea typeface="標楷體" pitchFamily="65" charset="-120"/>
            </a:endParaRP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團</a:t>
            </a:r>
            <a:r>
              <a:rPr lang="zh-TW" altLang="zh-TW" sz="1800" dirty="0">
                <a:latin typeface="標楷體" pitchFamily="65" charset="-120"/>
                <a:ea typeface="標楷體" pitchFamily="65" charset="-120"/>
              </a:rPr>
              <a:t>報考生填寫報名表，連同報名費交至團報負責人，由團報</a:t>
            </a:r>
            <a:r>
              <a:rPr lang="zh-TW" altLang="zh-TW" sz="1800" dirty="0" smtClean="0">
                <a:latin typeface="標楷體" pitchFamily="65" charset="-120"/>
                <a:ea typeface="標楷體" pitchFamily="65" charset="-120"/>
              </a:rPr>
              <a:t>負責人</a:t>
            </a:r>
            <a:endParaRPr lang="en-US" altLang="zh-TW" sz="1800" dirty="0" smtClean="0">
              <a:latin typeface="標楷體" pitchFamily="65" charset="-120"/>
              <a:ea typeface="標楷體" pitchFamily="65" charset="-120"/>
            </a:endParaRPr>
          </a:p>
          <a:p>
            <a:pPr>
              <a:buNone/>
            </a:pP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彙整</a:t>
            </a:r>
            <a:r>
              <a:rPr lang="zh-TW" altLang="zh-TW" sz="1800" dirty="0">
                <a:latin typeface="標楷體" pitchFamily="65" charset="-120"/>
                <a:ea typeface="標楷體" pitchFamily="65" charset="-120"/>
              </a:rPr>
              <a:t>填入</a:t>
            </a:r>
            <a:r>
              <a:rPr lang="zh-TW" altLang="zh-TW" sz="1800" dirty="0" smtClean="0">
                <a:latin typeface="標楷體" pitchFamily="65" charset="-120"/>
                <a:ea typeface="標楷體" pitchFamily="65" charset="-120"/>
              </a:rPr>
              <a:t>團報</a:t>
            </a:r>
            <a:r>
              <a:rPr lang="zh-TW" altLang="zh-TW" sz="1800" dirty="0">
                <a:latin typeface="標楷體" pitchFamily="65" charset="-120"/>
                <a:ea typeface="標楷體" pitchFamily="65" charset="-120"/>
              </a:rPr>
              <a:t>名冊 </a:t>
            </a:r>
            <a:r>
              <a:rPr lang="en-US" altLang="zh-TW" sz="1800" dirty="0">
                <a:latin typeface="標楷體" pitchFamily="65" charset="-120"/>
                <a:ea typeface="標楷體" pitchFamily="65" charset="-120"/>
              </a:rPr>
              <a:t>e-mail</a:t>
            </a:r>
            <a:r>
              <a:rPr lang="zh-TW" altLang="zh-TW" sz="1800" dirty="0">
                <a:latin typeface="標楷體" pitchFamily="65" charset="-120"/>
                <a:ea typeface="標楷體" pitchFamily="65" charset="-120"/>
              </a:rPr>
              <a:t>至本會，報名費請團報聯絡人整筆</a:t>
            </a:r>
            <a:r>
              <a:rPr lang="zh-TW" altLang="zh-TW" sz="1800" dirty="0" smtClean="0">
                <a:latin typeface="標楷體" pitchFamily="65" charset="-120"/>
                <a:ea typeface="標楷體" pitchFamily="65" charset="-120"/>
              </a:rPr>
              <a:t>劃撥</a:t>
            </a:r>
            <a:endParaRPr lang="en-US" altLang="zh-TW" sz="1800" dirty="0" smtClean="0">
              <a:latin typeface="標楷體" pitchFamily="65" charset="-120"/>
              <a:ea typeface="標楷體" pitchFamily="65" charset="-120"/>
            </a:endParaRPr>
          </a:p>
          <a:p>
            <a:pPr>
              <a:buNone/>
            </a:pP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至</a:t>
            </a:r>
            <a:r>
              <a:rPr lang="zh-TW" altLang="zh-TW" sz="1800" dirty="0">
                <a:latin typeface="標楷體" pitchFamily="65" charset="-120"/>
                <a:ea typeface="標楷體" pitchFamily="65" charset="-120"/>
              </a:rPr>
              <a:t>本會。</a:t>
            </a:r>
          </a:p>
          <a:p>
            <a:pPr>
              <a:buNone/>
            </a:pPr>
            <a:r>
              <a:rPr lang="en-US" altLang="zh-TW" sz="1800" b="1" dirty="0">
                <a:latin typeface="標楷體" pitchFamily="65" charset="-120"/>
                <a:ea typeface="標楷體" pitchFamily="65" charset="-120"/>
              </a:rPr>
              <a:t>     </a:t>
            </a:r>
            <a:r>
              <a:rPr lang="zh-TW" altLang="en-US" sz="1800" b="1" dirty="0" smtClean="0">
                <a:latin typeface="標楷體" pitchFamily="65" charset="-120"/>
                <a:ea typeface="標楷體" pitchFamily="65" charset="-120"/>
              </a:rPr>
              <a:t> </a:t>
            </a:r>
            <a:r>
              <a:rPr lang="en-US" altLang="zh-TW" sz="1800" b="1" dirty="0" smtClean="0">
                <a:latin typeface="標楷體" pitchFamily="65" charset="-120"/>
                <a:ea typeface="標楷體" pitchFamily="65" charset="-120"/>
              </a:rPr>
              <a:t>2.</a:t>
            </a:r>
            <a:r>
              <a:rPr lang="zh-TW" altLang="en-US" sz="1800" b="1" dirty="0" smtClean="0">
                <a:latin typeface="標楷體" pitchFamily="65" charset="-120"/>
                <a:ea typeface="標楷體" pitchFamily="65" charset="-120"/>
              </a:rPr>
              <a:t> </a:t>
            </a:r>
            <a:r>
              <a:rPr lang="zh-TW" altLang="zh-TW" sz="1800" b="1" dirty="0" smtClean="0">
                <a:latin typeface="標楷體" pitchFamily="65" charset="-120"/>
                <a:ea typeface="標楷體" pitchFamily="65" charset="-120"/>
              </a:rPr>
              <a:t>個人</a:t>
            </a:r>
            <a:r>
              <a:rPr lang="zh-TW" altLang="zh-TW" sz="1800" b="1" dirty="0">
                <a:latin typeface="標楷體" pitchFamily="65" charset="-120"/>
                <a:ea typeface="標楷體" pitchFamily="65" charset="-120"/>
              </a:rPr>
              <a:t>報名：</a:t>
            </a:r>
            <a:endParaRPr lang="zh-TW" altLang="zh-TW" sz="1800" dirty="0">
              <a:latin typeface="標楷體" pitchFamily="65" charset="-120"/>
              <a:ea typeface="標楷體" pitchFamily="65" charset="-120"/>
            </a:endParaRP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可</a:t>
            </a:r>
            <a:r>
              <a:rPr lang="zh-TW" altLang="zh-TW" sz="1800" dirty="0">
                <a:latin typeface="標楷體" pitchFamily="65" charset="-120"/>
                <a:ea typeface="標楷體" pitchFamily="65" charset="-120"/>
              </a:rPr>
              <a:t>採以下方式報名：</a:t>
            </a: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線</a:t>
            </a:r>
            <a:r>
              <a:rPr lang="zh-TW" altLang="zh-TW" sz="1800" dirty="0">
                <a:latin typeface="標楷體" pitchFamily="65" charset="-120"/>
                <a:ea typeface="標楷體" pitchFamily="65" charset="-120"/>
              </a:rPr>
              <a:t>上報名：網址</a:t>
            </a:r>
            <a:r>
              <a:rPr lang="en-US" altLang="zh-TW" sz="1800" b="1" u="sng" dirty="0">
                <a:solidFill>
                  <a:srgbClr val="002060"/>
                </a:solidFill>
                <a:latin typeface="標楷體" pitchFamily="65" charset="-120"/>
                <a:ea typeface="標楷體" pitchFamily="65" charset="-120"/>
                <a:hlinkClick r:id="rId2"/>
              </a:rPr>
              <a:t>www.csmeex.org.tw</a:t>
            </a:r>
            <a:r>
              <a:rPr lang="en-US" altLang="zh-TW" sz="1800" b="1" dirty="0">
                <a:latin typeface="標楷體" pitchFamily="65" charset="-120"/>
                <a:ea typeface="標楷體" pitchFamily="65" charset="-120"/>
              </a:rPr>
              <a:t> </a:t>
            </a:r>
            <a:r>
              <a:rPr lang="en-US" altLang="zh-TW" sz="1800" dirty="0">
                <a:latin typeface="標楷體" pitchFamily="65" charset="-120"/>
                <a:ea typeface="標楷體" pitchFamily="65" charset="-120"/>
              </a:rPr>
              <a:t> </a:t>
            </a:r>
            <a:r>
              <a:rPr lang="zh-TW" altLang="zh-TW" sz="1800" dirty="0">
                <a:latin typeface="標楷體" pitchFamily="65" charset="-120"/>
                <a:ea typeface="標楷體" pitchFamily="65" charset="-120"/>
              </a:rPr>
              <a:t>→研究生入學能力考試</a:t>
            </a:r>
          </a:p>
          <a:p>
            <a:pPr>
              <a:buNone/>
            </a:pP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E-mail</a:t>
            </a:r>
            <a:r>
              <a:rPr lang="zh-TW" altLang="zh-TW" sz="1800" dirty="0">
                <a:latin typeface="標楷體" pitchFamily="65" charset="-120"/>
                <a:ea typeface="標楷體" pitchFamily="65" charset="-120"/>
              </a:rPr>
              <a:t>報名：請填寫報名表單傳送至</a:t>
            </a:r>
            <a:r>
              <a:rPr lang="en-US" altLang="zh-TW" sz="1800" b="1" u="sng" dirty="0">
                <a:latin typeface="標楷體" pitchFamily="65" charset="-120"/>
                <a:ea typeface="標楷體" pitchFamily="65" charset="-120"/>
                <a:hlinkClick r:id="rId3"/>
              </a:rPr>
              <a:t>csme2604@ms15.hinet.net</a:t>
            </a:r>
            <a:endParaRPr lang="zh-TW" altLang="zh-TW" sz="1800" b="1" dirty="0">
              <a:latin typeface="標楷體" pitchFamily="65" charset="-120"/>
              <a:ea typeface="標楷體" pitchFamily="65" charset="-120"/>
            </a:endParaRPr>
          </a:p>
          <a:p>
            <a:pPr lvl="0">
              <a:buNone/>
            </a:pPr>
            <a:r>
              <a:rPr lang="zh-TW" altLang="en-US" sz="1800" b="1" dirty="0" smtClean="0">
                <a:latin typeface="標楷體" pitchFamily="65" charset="-120"/>
                <a:ea typeface="標楷體" pitchFamily="65" charset="-120"/>
              </a:rPr>
              <a:t>        </a:t>
            </a:r>
            <a:r>
              <a:rPr lang="en-US" altLang="zh-TW" sz="1800" b="1" dirty="0" smtClean="0">
                <a:latin typeface="標楷體" pitchFamily="65" charset="-120"/>
                <a:ea typeface="標楷體" pitchFamily="65" charset="-120"/>
              </a:rPr>
              <a:t>※</a:t>
            </a:r>
            <a:r>
              <a:rPr lang="zh-TW" altLang="zh-TW" sz="1800" b="1" dirty="0" smtClean="0">
                <a:latin typeface="標楷體" pitchFamily="65" charset="-120"/>
                <a:ea typeface="標楷體" pitchFamily="65" charset="-120"/>
              </a:rPr>
              <a:t>不論</a:t>
            </a:r>
            <a:r>
              <a:rPr lang="zh-TW" altLang="zh-TW" sz="1800" b="1" dirty="0">
                <a:latin typeface="標楷體" pitchFamily="65" charset="-120"/>
                <a:ea typeface="標楷體" pitchFamily="65" charset="-120"/>
              </a:rPr>
              <a:t>何種報名方式，請務必將繳費收據回傳至主辦單位</a:t>
            </a:r>
            <a:r>
              <a:rPr lang="zh-TW" altLang="zh-TW" sz="1800" dirty="0">
                <a:latin typeface="標楷體" pitchFamily="65" charset="-120"/>
                <a:ea typeface="標楷體" pitchFamily="65" charset="-120"/>
              </a:rPr>
              <a:t>。</a:t>
            </a:r>
          </a:p>
          <a:p>
            <a:pPr lvl="0">
              <a:buFont typeface="Wingdings" pitchFamily="2" charset="2"/>
              <a:buChar char="Ø"/>
            </a:pPr>
            <a:r>
              <a:rPr lang="zh-TW" altLang="en-US" sz="1800" b="1" dirty="0" smtClean="0">
                <a:latin typeface="標楷體" pitchFamily="65" charset="-120"/>
                <a:ea typeface="標楷體" pitchFamily="65" charset="-120"/>
              </a:rPr>
              <a:t>  </a:t>
            </a:r>
            <a:r>
              <a:rPr lang="zh-TW" altLang="zh-TW" sz="1800" b="1" dirty="0" smtClean="0">
                <a:latin typeface="標楷體" pitchFamily="65" charset="-120"/>
                <a:ea typeface="標楷體" pitchFamily="65" charset="-120"/>
              </a:rPr>
              <a:t>報名</a:t>
            </a:r>
            <a:r>
              <a:rPr lang="zh-TW" altLang="zh-TW" sz="1800" b="1" dirty="0">
                <a:latin typeface="標楷體" pitchFamily="65" charset="-120"/>
                <a:ea typeface="標楷體" pitchFamily="65" charset="-120"/>
              </a:rPr>
              <a:t>費</a:t>
            </a:r>
            <a:endParaRPr lang="zh-TW" altLang="zh-TW" sz="1800" dirty="0">
              <a:latin typeface="標楷體" pitchFamily="65" charset="-120"/>
              <a:ea typeface="標楷體" pitchFamily="65" charset="-120"/>
            </a:endParaRP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 </a:t>
            </a:r>
            <a:r>
              <a:rPr lang="zh-TW" altLang="zh-TW" sz="1800" dirty="0">
                <a:latin typeface="標楷體" pitchFamily="65" charset="-120"/>
                <a:ea typeface="標楷體" pitchFamily="65" charset="-120"/>
              </a:rPr>
              <a:t>研究生入學能力考試：考</a:t>
            </a:r>
            <a:r>
              <a:rPr lang="en-US" altLang="zh-TW" sz="1800" dirty="0">
                <a:latin typeface="標楷體" pitchFamily="65" charset="-120"/>
                <a:ea typeface="標楷體" pitchFamily="65" charset="-120"/>
              </a:rPr>
              <a:t>9</a:t>
            </a:r>
            <a:r>
              <a:rPr lang="zh-TW" altLang="zh-TW" sz="1800" dirty="0">
                <a:latin typeface="標楷體" pitchFamily="65" charset="-120"/>
                <a:ea typeface="標楷體" pitchFamily="65" charset="-120"/>
              </a:rPr>
              <a:t>領域科目，報名費定價</a:t>
            </a:r>
            <a:r>
              <a:rPr lang="en-US" altLang="zh-TW" sz="1800" dirty="0">
                <a:latin typeface="標楷體" pitchFamily="65" charset="-120"/>
                <a:ea typeface="標楷體" pitchFamily="65" charset="-120"/>
              </a:rPr>
              <a:t>2000</a:t>
            </a:r>
            <a:r>
              <a:rPr lang="zh-TW" altLang="zh-TW" sz="1800" dirty="0">
                <a:latin typeface="標楷體" pitchFamily="65" charset="-120"/>
                <a:ea typeface="標楷體" pitchFamily="65" charset="-120"/>
              </a:rPr>
              <a:t>元。</a:t>
            </a:r>
          </a:p>
          <a:p>
            <a:pPr lvl="1">
              <a:buNone/>
            </a:pPr>
            <a:r>
              <a:rPr lang="zh-TW" altLang="en-US" sz="1800" b="1" dirty="0" smtClean="0">
                <a:latin typeface="標楷體" pitchFamily="65" charset="-120"/>
                <a:ea typeface="標楷體" pitchFamily="65" charset="-120"/>
              </a:rPr>
              <a:t>    </a:t>
            </a:r>
            <a:r>
              <a:rPr lang="en-US" altLang="zh-TW" sz="1800" b="1" dirty="0" smtClean="0">
                <a:latin typeface="標楷體" pitchFamily="65" charset="-120"/>
                <a:ea typeface="標楷體" pitchFamily="65" charset="-120"/>
              </a:rPr>
              <a:t>※</a:t>
            </a:r>
            <a:r>
              <a:rPr lang="zh-TW" altLang="zh-TW" sz="1800" b="1" dirty="0" smtClean="0">
                <a:latin typeface="標楷體" pitchFamily="65" charset="-120"/>
                <a:ea typeface="標楷體" pitchFamily="65" charset="-120"/>
              </a:rPr>
              <a:t>報名後因故不能應試者，恕不得以任何理由要求退費。</a:t>
            </a:r>
            <a:endParaRPr lang="zh-TW" altLang="zh-TW" sz="1800" dirty="0">
              <a:latin typeface="標楷體" pitchFamily="65" charset="-120"/>
              <a:ea typeface="標楷體" pitchFamily="65" charset="-120"/>
            </a:endParaRPr>
          </a:p>
          <a:p>
            <a:pPr>
              <a:buNone/>
            </a:pPr>
            <a:endParaRPr lang="zh-TW" altLang="en-US" sz="1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620688"/>
            <a:ext cx="7890080" cy="1143000"/>
          </a:xfrm>
        </p:spPr>
        <p:txBody>
          <a:bodyPr>
            <a:noAutofit/>
          </a:bodyPr>
          <a:lstStyle/>
          <a:p>
            <a:r>
              <a:rPr lang="zh-TW" altLang="zh-TW" sz="3200" b="1" dirty="0">
                <a:latin typeface="標楷體" pitchFamily="65" charset="-120"/>
                <a:ea typeface="標楷體" pitchFamily="65" charset="-120"/>
              </a:rPr>
              <a:t>四、</a:t>
            </a:r>
            <a:r>
              <a:rPr lang="zh-TW" altLang="zh-TW" sz="3200" b="1" u="sng" dirty="0">
                <a:latin typeface="標楷體" pitchFamily="65" charset="-120"/>
                <a:ea typeface="標楷體" pitchFamily="65" charset="-120"/>
              </a:rPr>
              <a:t>成績單申請、公佈、複查</a:t>
            </a:r>
            <a:r>
              <a:rPr lang="zh-TW" altLang="zh-TW" sz="3200" dirty="0">
                <a:latin typeface="標楷體" pitchFamily="65" charset="-120"/>
                <a:ea typeface="標楷體" pitchFamily="65" charset="-120"/>
              </a:rPr>
              <a:t/>
            </a:r>
            <a:br>
              <a:rPr lang="zh-TW" altLang="zh-TW" sz="3200" dirty="0">
                <a:latin typeface="標楷體" pitchFamily="65" charset="-120"/>
                <a:ea typeface="標楷體" pitchFamily="65" charset="-120"/>
              </a:rPr>
            </a:br>
            <a:endParaRPr lang="zh-TW" altLang="en-US" sz="3200" dirty="0">
              <a:latin typeface="標楷體" pitchFamily="65" charset="-120"/>
              <a:ea typeface="標楷體" pitchFamily="65" charset="-120"/>
            </a:endParaRPr>
          </a:p>
        </p:txBody>
      </p:sp>
      <p:sp>
        <p:nvSpPr>
          <p:cNvPr id="3" name="內容版面配置區 2"/>
          <p:cNvSpPr>
            <a:spLocks noGrp="1"/>
          </p:cNvSpPr>
          <p:nvPr>
            <p:ph idx="1"/>
          </p:nvPr>
        </p:nvSpPr>
        <p:spPr>
          <a:xfrm>
            <a:off x="899592" y="1844824"/>
            <a:ext cx="7848872" cy="4800600"/>
          </a:xfrm>
        </p:spPr>
        <p:txBody>
          <a:bodyPr>
            <a:normAutofit fontScale="47500" lnSpcReduction="20000"/>
          </a:bodyPr>
          <a:lstStyle/>
          <a:p>
            <a:pPr>
              <a:buNone/>
            </a:pPr>
            <a:r>
              <a:rPr lang="zh-TW" altLang="zh-TW" sz="3400" b="1" dirty="0">
                <a:latin typeface="標楷體" pitchFamily="65" charset="-120"/>
                <a:ea typeface="標楷體" pitchFamily="65" charset="-120"/>
              </a:rPr>
              <a:t>一、成績單申請辦法：</a:t>
            </a:r>
            <a:endParaRPr lang="zh-TW" altLang="zh-TW" sz="3400" dirty="0">
              <a:latin typeface="標楷體" pitchFamily="65" charset="-120"/>
              <a:ea typeface="標楷體" pitchFamily="65" charset="-120"/>
            </a:endParaRPr>
          </a:p>
          <a:p>
            <a:pPr>
              <a:buNone/>
            </a:pPr>
            <a:r>
              <a:rPr lang="en-US" altLang="zh-TW" sz="3400" b="1" dirty="0">
                <a:latin typeface="標楷體" pitchFamily="65" charset="-120"/>
                <a:ea typeface="標楷體" pitchFamily="65" charset="-120"/>
              </a:rPr>
              <a:t> </a:t>
            </a:r>
            <a:endParaRPr lang="zh-TW" altLang="zh-TW" sz="3400" dirty="0">
              <a:latin typeface="標楷體" pitchFamily="65" charset="-120"/>
              <a:ea typeface="標楷體" pitchFamily="65" charset="-120"/>
            </a:endParaRPr>
          </a:p>
          <a:p>
            <a:pPr lvl="0">
              <a:buFont typeface="Wingdings" pitchFamily="2" charset="2"/>
              <a:buChar char="Ø"/>
            </a:pPr>
            <a:r>
              <a:rPr lang="zh-TW" altLang="en-US" sz="3400" dirty="0" smtClean="0">
                <a:latin typeface="標楷體" pitchFamily="65" charset="-120"/>
                <a:ea typeface="標楷體" pitchFamily="65" charset="-120"/>
              </a:rPr>
              <a:t> </a:t>
            </a:r>
            <a:r>
              <a:rPr lang="zh-TW" altLang="zh-TW" sz="3400" dirty="0" smtClean="0">
                <a:latin typeface="標楷體" pitchFamily="65" charset="-120"/>
                <a:ea typeface="標楷體" pitchFamily="65" charset="-120"/>
              </a:rPr>
              <a:t>成績</a:t>
            </a:r>
            <a:r>
              <a:rPr lang="zh-TW" altLang="zh-TW" sz="3400" dirty="0">
                <a:latin typeface="標楷體" pitchFamily="65" charset="-120"/>
                <a:ea typeface="標楷體" pitchFamily="65" charset="-120"/>
              </a:rPr>
              <a:t>公布後，由學會寄發</a:t>
            </a:r>
            <a:r>
              <a:rPr lang="en-US" altLang="zh-TW" sz="3400" dirty="0">
                <a:latin typeface="標楷體" pitchFamily="65" charset="-120"/>
                <a:ea typeface="標楷體" pitchFamily="65" charset="-120"/>
              </a:rPr>
              <a:t>5</a:t>
            </a:r>
            <a:r>
              <a:rPr lang="zh-TW" altLang="zh-TW" sz="3400" dirty="0">
                <a:latin typeface="標楷體" pitchFamily="65" charset="-120"/>
                <a:ea typeface="標楷體" pitchFamily="65" charset="-120"/>
              </a:rPr>
              <a:t>份印有鋼印之正式成績單給考生個人。第五張以後</a:t>
            </a:r>
            <a:r>
              <a:rPr lang="zh-TW" altLang="zh-TW" sz="3400" dirty="0" smtClean="0">
                <a:latin typeface="標楷體" pitchFamily="65" charset="-120"/>
                <a:ea typeface="標楷體" pitchFamily="65" charset="-120"/>
              </a:rPr>
              <a:t>每</a:t>
            </a:r>
            <a:endParaRPr lang="en-US" altLang="zh-TW" sz="3400" dirty="0" smtClean="0">
              <a:latin typeface="標楷體" pitchFamily="65" charset="-120"/>
              <a:ea typeface="標楷體" pitchFamily="65" charset="-120"/>
            </a:endParaRPr>
          </a:p>
          <a:p>
            <a:pPr lvl="0">
              <a:buNone/>
            </a:pPr>
            <a:r>
              <a:rPr lang="zh-TW" altLang="en-US" sz="3400" dirty="0" smtClean="0">
                <a:latin typeface="標楷體" pitchFamily="65" charset="-120"/>
                <a:ea typeface="標楷體" pitchFamily="65" charset="-120"/>
              </a:rPr>
              <a:t>    </a:t>
            </a:r>
            <a:r>
              <a:rPr lang="zh-TW" altLang="zh-TW" sz="3400" dirty="0" smtClean="0">
                <a:latin typeface="標楷體" pitchFamily="65" charset="-120"/>
                <a:ea typeface="標楷體" pitchFamily="65" charset="-120"/>
              </a:rPr>
              <a:t>份工本費</a:t>
            </a:r>
            <a:r>
              <a:rPr lang="zh-TW" altLang="zh-TW" sz="3400" dirty="0">
                <a:latin typeface="標楷體" pitchFamily="65" charset="-120"/>
                <a:ea typeface="標楷體" pitchFamily="65" charset="-120"/>
              </a:rPr>
              <a:t>新台幣</a:t>
            </a:r>
            <a:r>
              <a:rPr lang="en-US" altLang="zh-TW" sz="3400" b="1" dirty="0">
                <a:latin typeface="標楷體" pitchFamily="65" charset="-120"/>
                <a:ea typeface="標楷體" pitchFamily="65" charset="-120"/>
              </a:rPr>
              <a:t>50</a:t>
            </a:r>
            <a:r>
              <a:rPr lang="zh-TW" altLang="zh-TW" sz="3400" dirty="0">
                <a:latin typeface="標楷體" pitchFamily="65" charset="-120"/>
                <a:ea typeface="標楷體" pitchFamily="65" charset="-120"/>
              </a:rPr>
              <a:t>元，以此類推。如需申請多份成績，請考生填妥「成績多份</a:t>
            </a:r>
            <a:r>
              <a:rPr lang="zh-TW" altLang="zh-TW" sz="3400" dirty="0" smtClean="0">
                <a:latin typeface="標楷體" pitchFamily="65" charset="-120"/>
                <a:ea typeface="標楷體" pitchFamily="65" charset="-120"/>
              </a:rPr>
              <a:t>申</a:t>
            </a:r>
            <a:endParaRPr lang="en-US" altLang="zh-TW" sz="3400" dirty="0" smtClean="0">
              <a:latin typeface="標楷體" pitchFamily="65" charset="-120"/>
              <a:ea typeface="標楷體" pitchFamily="65" charset="-120"/>
            </a:endParaRPr>
          </a:p>
          <a:p>
            <a:pPr lvl="0">
              <a:buNone/>
            </a:pPr>
            <a:r>
              <a:rPr lang="zh-TW" altLang="en-US" sz="3400" dirty="0" smtClean="0">
                <a:latin typeface="標楷體" pitchFamily="65" charset="-120"/>
                <a:ea typeface="標楷體" pitchFamily="65" charset="-120"/>
              </a:rPr>
              <a:t>    </a:t>
            </a:r>
            <a:r>
              <a:rPr lang="zh-TW" altLang="zh-TW" sz="3400" dirty="0" smtClean="0">
                <a:latin typeface="標楷體" pitchFamily="65" charset="-120"/>
                <a:ea typeface="標楷體" pitchFamily="65" charset="-120"/>
              </a:rPr>
              <a:t>請</a:t>
            </a:r>
            <a:r>
              <a:rPr lang="zh-TW" altLang="zh-TW" sz="3400" dirty="0">
                <a:latin typeface="標楷體" pitchFamily="65" charset="-120"/>
                <a:ea typeface="標楷體" pitchFamily="65" charset="-120"/>
              </a:rPr>
              <a:t>表</a:t>
            </a:r>
            <a:r>
              <a:rPr lang="zh-TW" altLang="zh-TW" sz="3400" dirty="0" smtClean="0">
                <a:latin typeface="標楷體" pitchFamily="65" charset="-120"/>
                <a:ea typeface="標楷體" pitchFamily="65" charset="-120"/>
              </a:rPr>
              <a:t>」並</a:t>
            </a:r>
            <a:r>
              <a:rPr lang="zh-TW" altLang="zh-TW" sz="3400" dirty="0">
                <a:latin typeface="標楷體" pitchFamily="65" charset="-120"/>
                <a:ea typeface="標楷體" pitchFamily="65" charset="-120"/>
              </a:rPr>
              <a:t>將申請表單回傳本會。</a:t>
            </a:r>
          </a:p>
          <a:p>
            <a:pPr lvl="0">
              <a:buFont typeface="Wingdings" pitchFamily="2" charset="2"/>
              <a:buChar char="Ø"/>
            </a:pPr>
            <a:r>
              <a:rPr lang="zh-TW" altLang="en-US" sz="3400" dirty="0" smtClean="0">
                <a:latin typeface="標楷體" pitchFamily="65" charset="-120"/>
                <a:ea typeface="標楷體" pitchFamily="65" charset="-120"/>
              </a:rPr>
              <a:t> </a:t>
            </a:r>
            <a:r>
              <a:rPr lang="zh-TW" altLang="zh-TW" sz="3400" dirty="0" smtClean="0">
                <a:latin typeface="標楷體" pitchFamily="65" charset="-120"/>
                <a:ea typeface="標楷體" pitchFamily="65" charset="-120"/>
              </a:rPr>
              <a:t>繳費</a:t>
            </a:r>
            <a:r>
              <a:rPr lang="zh-TW" altLang="zh-TW" sz="3400" dirty="0">
                <a:latin typeface="標楷體" pitchFamily="65" charset="-120"/>
                <a:ea typeface="標楷體" pitchFamily="65" charset="-120"/>
              </a:rPr>
              <a:t>方式：一律採用郵局劃撥，並將劃撥收據影本回傳本會</a:t>
            </a:r>
            <a:r>
              <a:rPr lang="zh-TW" altLang="zh-TW" sz="3400" dirty="0" smtClean="0">
                <a:latin typeface="標楷體" pitchFamily="65" charset="-120"/>
                <a:ea typeface="標楷體" pitchFamily="65" charset="-120"/>
              </a:rPr>
              <a:t>。</a:t>
            </a:r>
            <a:endParaRPr lang="en-US" altLang="zh-TW" sz="3400" dirty="0" smtClean="0">
              <a:latin typeface="標楷體" pitchFamily="65" charset="-120"/>
              <a:ea typeface="標楷體" pitchFamily="65" charset="-120"/>
            </a:endParaRPr>
          </a:p>
          <a:p>
            <a:pPr lvl="0">
              <a:buNone/>
            </a:pPr>
            <a:r>
              <a:rPr lang="zh-TW" altLang="en-US" sz="3400" dirty="0">
                <a:latin typeface="標楷體" pitchFamily="65" charset="-120"/>
                <a:ea typeface="標楷體" pitchFamily="65" charset="-120"/>
              </a:rPr>
              <a:t> </a:t>
            </a:r>
            <a:r>
              <a:rPr lang="zh-TW" altLang="en-US" sz="3400" dirty="0" smtClean="0">
                <a:latin typeface="標楷體" pitchFamily="65" charset="-120"/>
                <a:ea typeface="標楷體" pitchFamily="65" charset="-120"/>
              </a:rPr>
              <a:t>     </a:t>
            </a:r>
            <a:r>
              <a:rPr lang="zh-TW" altLang="zh-TW" sz="3400" dirty="0" smtClean="0">
                <a:latin typeface="標楷體" pitchFamily="65" charset="-120"/>
                <a:ea typeface="標楷體" pitchFamily="65" charset="-120"/>
              </a:rPr>
              <a:t>帳號</a:t>
            </a:r>
            <a:r>
              <a:rPr lang="zh-TW" altLang="zh-TW" sz="3400" dirty="0">
                <a:latin typeface="標楷體" pitchFamily="65" charset="-120"/>
                <a:ea typeface="標楷體" pitchFamily="65" charset="-120"/>
              </a:rPr>
              <a:t>：「</a:t>
            </a:r>
            <a:r>
              <a:rPr lang="en-US" altLang="zh-TW" sz="3400" dirty="0">
                <a:latin typeface="標楷體" pitchFamily="65" charset="-120"/>
                <a:ea typeface="標楷體" pitchFamily="65" charset="-120"/>
              </a:rPr>
              <a:t>00130320</a:t>
            </a:r>
            <a:r>
              <a:rPr lang="zh-TW" altLang="zh-TW" sz="3400" dirty="0">
                <a:latin typeface="標楷體" pitchFamily="65" charset="-120"/>
                <a:ea typeface="標楷體" pitchFamily="65" charset="-120"/>
              </a:rPr>
              <a:t>」</a:t>
            </a:r>
            <a:r>
              <a:rPr lang="en-US" altLang="zh-TW" sz="3400" dirty="0">
                <a:latin typeface="標楷體" pitchFamily="65" charset="-120"/>
                <a:ea typeface="標楷體" pitchFamily="65" charset="-120"/>
              </a:rPr>
              <a:t>   </a:t>
            </a:r>
            <a:r>
              <a:rPr lang="zh-TW" altLang="zh-TW" sz="3400" dirty="0">
                <a:latin typeface="標楷體" pitchFamily="65" charset="-120"/>
                <a:ea typeface="標楷體" pitchFamily="65" charset="-120"/>
              </a:rPr>
              <a:t>戶名：「中國機械工程學會」 </a:t>
            </a:r>
          </a:p>
          <a:p>
            <a:pPr>
              <a:buNone/>
            </a:pPr>
            <a:endParaRPr lang="zh-TW" altLang="zh-TW" sz="3400" dirty="0">
              <a:latin typeface="標楷體" pitchFamily="65" charset="-120"/>
              <a:ea typeface="標楷體" pitchFamily="65" charset="-120"/>
            </a:endParaRPr>
          </a:p>
          <a:p>
            <a:pPr>
              <a:buNone/>
            </a:pPr>
            <a:r>
              <a:rPr lang="zh-TW" altLang="zh-TW" sz="3400" b="1" dirty="0">
                <a:latin typeface="標楷體" pitchFamily="65" charset="-120"/>
                <a:ea typeface="標楷體" pitchFamily="65" charset="-120"/>
              </a:rPr>
              <a:t>二、成績單公佈及複查：</a:t>
            </a:r>
            <a:endParaRPr lang="zh-TW" altLang="zh-TW" sz="3400" dirty="0">
              <a:latin typeface="標楷體" pitchFamily="65" charset="-120"/>
              <a:ea typeface="標楷體" pitchFamily="65" charset="-120"/>
            </a:endParaRPr>
          </a:p>
          <a:p>
            <a:pPr>
              <a:buNone/>
            </a:pPr>
            <a:r>
              <a:rPr lang="en-US" altLang="zh-TW" sz="3400" b="1" dirty="0">
                <a:latin typeface="標楷體" pitchFamily="65" charset="-120"/>
                <a:ea typeface="標楷體" pitchFamily="65" charset="-120"/>
              </a:rPr>
              <a:t> </a:t>
            </a:r>
            <a:endParaRPr lang="zh-TW" altLang="zh-TW" sz="3400" dirty="0">
              <a:latin typeface="標楷體" pitchFamily="65" charset="-120"/>
              <a:ea typeface="標楷體" pitchFamily="65" charset="-120"/>
            </a:endParaRPr>
          </a:p>
          <a:p>
            <a:pPr lvl="0">
              <a:buFont typeface="Wingdings" pitchFamily="2" charset="2"/>
              <a:buChar char="Ø"/>
            </a:pPr>
            <a:r>
              <a:rPr lang="zh-TW" altLang="en-US" sz="3400" dirty="0" smtClean="0">
                <a:latin typeface="標楷體" pitchFamily="65" charset="-120"/>
                <a:ea typeface="標楷體" pitchFamily="65" charset="-120"/>
              </a:rPr>
              <a:t> </a:t>
            </a:r>
            <a:r>
              <a:rPr lang="zh-TW" altLang="zh-TW" sz="3400" dirty="0" smtClean="0">
                <a:latin typeface="標楷體" pitchFamily="65" charset="-120"/>
                <a:ea typeface="標楷體" pitchFamily="65" charset="-120"/>
              </a:rPr>
              <a:t>各</a:t>
            </a:r>
            <a:r>
              <a:rPr lang="zh-TW" altLang="zh-TW" sz="3400" dirty="0">
                <a:latin typeface="標楷體" pitchFamily="65" charset="-120"/>
                <a:ea typeface="標楷體" pitchFamily="65" charset="-120"/>
              </a:rPr>
              <a:t>科考試成績單將依簡章所列日程表公佈及開放查詢。</a:t>
            </a:r>
          </a:p>
          <a:p>
            <a:pPr lvl="0">
              <a:buFont typeface="Wingdings" pitchFamily="2" charset="2"/>
              <a:buChar char="Ø"/>
            </a:pPr>
            <a:r>
              <a:rPr lang="zh-TW" altLang="en-US" sz="3400" dirty="0" smtClean="0">
                <a:latin typeface="標楷體" pitchFamily="65" charset="-120"/>
                <a:ea typeface="標楷體" pitchFamily="65" charset="-120"/>
              </a:rPr>
              <a:t> </a:t>
            </a:r>
            <a:r>
              <a:rPr lang="zh-TW" altLang="zh-TW" sz="3400" dirty="0" smtClean="0">
                <a:latin typeface="標楷體" pitchFamily="65" charset="-120"/>
                <a:ea typeface="標楷體" pitchFamily="65" charset="-120"/>
              </a:rPr>
              <a:t>考生</a:t>
            </a:r>
            <a:r>
              <a:rPr lang="zh-TW" altLang="zh-TW" sz="3400" dirty="0">
                <a:latin typeface="標楷體" pitchFamily="65" charset="-120"/>
                <a:ea typeface="標楷體" pitchFamily="65" charset="-120"/>
              </a:rPr>
              <a:t>於考試成績公佈後若有疑問，請參考考試重要日程表，於期限內向</a:t>
            </a:r>
            <a:r>
              <a:rPr lang="zh-TW" altLang="zh-TW" sz="3400" dirty="0" smtClean="0">
                <a:latin typeface="標楷體" pitchFamily="65" charset="-120"/>
                <a:ea typeface="標楷體" pitchFamily="65" charset="-120"/>
              </a:rPr>
              <a:t>主辦單位</a:t>
            </a:r>
            <a:r>
              <a:rPr lang="zh-TW" altLang="en-US" sz="3400" dirty="0" smtClean="0">
                <a:latin typeface="標楷體" pitchFamily="65" charset="-120"/>
                <a:ea typeface="標楷體" pitchFamily="65" charset="-120"/>
              </a:rPr>
              <a:t> </a:t>
            </a:r>
            <a:endParaRPr lang="en-US" altLang="zh-TW" sz="3400" dirty="0" smtClean="0">
              <a:latin typeface="標楷體" pitchFamily="65" charset="-120"/>
              <a:ea typeface="標楷體" pitchFamily="65" charset="-120"/>
            </a:endParaRPr>
          </a:p>
          <a:p>
            <a:pPr lvl="0">
              <a:buNone/>
            </a:pPr>
            <a:r>
              <a:rPr lang="zh-TW" altLang="en-US" sz="3400" dirty="0" smtClean="0">
                <a:latin typeface="標楷體" pitchFamily="65" charset="-120"/>
                <a:ea typeface="標楷體" pitchFamily="65" charset="-120"/>
              </a:rPr>
              <a:t>    </a:t>
            </a:r>
            <a:r>
              <a:rPr lang="zh-TW" altLang="zh-TW" sz="3400" dirty="0" smtClean="0">
                <a:latin typeface="標楷體" pitchFamily="65" charset="-120"/>
                <a:ea typeface="標楷體" pitchFamily="65" charset="-120"/>
              </a:rPr>
              <a:t>申請複查</a:t>
            </a:r>
            <a:r>
              <a:rPr lang="zh-TW" altLang="zh-TW" sz="3400" dirty="0">
                <a:latin typeface="標楷體" pitchFamily="65" charset="-120"/>
                <a:ea typeface="標楷體" pitchFamily="65" charset="-120"/>
              </a:rPr>
              <a:t>成績。查詢聯絡專線：</a:t>
            </a:r>
            <a:r>
              <a:rPr lang="en-US" altLang="zh-TW" sz="3400" dirty="0">
                <a:latin typeface="標楷體" pitchFamily="65" charset="-120"/>
                <a:ea typeface="標楷體" pitchFamily="65" charset="-120"/>
              </a:rPr>
              <a:t>02-27402519</a:t>
            </a:r>
            <a:r>
              <a:rPr lang="zh-TW" altLang="zh-TW" sz="3400" dirty="0">
                <a:latin typeface="標楷體" pitchFamily="65" charset="-120"/>
                <a:ea typeface="標楷體" pitchFamily="65" charset="-120"/>
              </a:rPr>
              <a:t>。</a:t>
            </a:r>
          </a:p>
          <a:p>
            <a:pPr lvl="0">
              <a:buFont typeface="Wingdings" pitchFamily="2" charset="2"/>
              <a:buChar char="Ø"/>
            </a:pPr>
            <a:r>
              <a:rPr lang="zh-TW" altLang="en-US" sz="3400" dirty="0">
                <a:latin typeface="標楷體" pitchFamily="65" charset="-120"/>
                <a:ea typeface="標楷體" pitchFamily="65" charset="-120"/>
              </a:rPr>
              <a:t> </a:t>
            </a:r>
            <a:r>
              <a:rPr lang="zh-TW" altLang="zh-TW" sz="3400" dirty="0" smtClean="0">
                <a:latin typeface="標楷體" pitchFamily="65" charset="-120"/>
                <a:ea typeface="標楷體" pitchFamily="65" charset="-120"/>
              </a:rPr>
              <a:t>成績</a:t>
            </a:r>
            <a:r>
              <a:rPr lang="zh-TW" altLang="zh-TW" sz="3400" dirty="0">
                <a:latin typeface="標楷體" pitchFamily="65" charset="-120"/>
                <a:ea typeface="標楷體" pitchFamily="65" charset="-120"/>
              </a:rPr>
              <a:t>複查一科酌收工本費新台幣</a:t>
            </a:r>
            <a:r>
              <a:rPr lang="en-US" altLang="zh-TW" sz="3400" dirty="0">
                <a:latin typeface="標楷體" pitchFamily="65" charset="-120"/>
                <a:ea typeface="標楷體" pitchFamily="65" charset="-120"/>
              </a:rPr>
              <a:t>50</a:t>
            </a:r>
            <a:r>
              <a:rPr lang="zh-TW" altLang="zh-TW" sz="3400" dirty="0">
                <a:latin typeface="標楷體" pitchFamily="65" charset="-120"/>
                <a:ea typeface="標楷體" pitchFamily="65" charset="-120"/>
              </a:rPr>
              <a:t>元，每次考試複查以一次為限。</a:t>
            </a:r>
          </a:p>
          <a:p>
            <a:pPr>
              <a:buFont typeface="Wingdings" pitchFamily="2" charset="2"/>
              <a:buChar char="Ø"/>
            </a:pPr>
            <a:r>
              <a:rPr lang="en-US" altLang="zh-TW" sz="3400" dirty="0">
                <a:latin typeface="標楷體" pitchFamily="65" charset="-120"/>
                <a:ea typeface="標楷體" pitchFamily="65" charset="-120"/>
              </a:rPr>
              <a:t> </a:t>
            </a:r>
            <a:r>
              <a:rPr lang="zh-TW" altLang="zh-TW" sz="3400" dirty="0" smtClean="0">
                <a:latin typeface="標楷體" pitchFamily="65" charset="-120"/>
                <a:ea typeface="標楷體" pitchFamily="65" charset="-120"/>
              </a:rPr>
              <a:t>成績</a:t>
            </a:r>
            <a:r>
              <a:rPr lang="zh-TW" altLang="zh-TW" sz="3400" dirty="0">
                <a:latin typeface="標楷體" pitchFamily="65" charset="-120"/>
                <a:ea typeface="標楷體" pitchFamily="65" charset="-120"/>
              </a:rPr>
              <a:t>複查申請方式，請考生填妥「成績複查申請表」，回傳本會辦理，否則不</a:t>
            </a:r>
            <a:r>
              <a:rPr lang="zh-TW" altLang="zh-TW" sz="3400" dirty="0" smtClean="0">
                <a:latin typeface="標楷體" pitchFamily="65" charset="-120"/>
                <a:ea typeface="標楷體" pitchFamily="65" charset="-120"/>
              </a:rPr>
              <a:t>予</a:t>
            </a:r>
            <a:endParaRPr lang="en-US" altLang="zh-TW" sz="3400" dirty="0" smtClean="0">
              <a:latin typeface="標楷體" pitchFamily="65" charset="-120"/>
              <a:ea typeface="標楷體" pitchFamily="65" charset="-120"/>
            </a:endParaRPr>
          </a:p>
          <a:p>
            <a:pPr>
              <a:buNone/>
            </a:pPr>
            <a:r>
              <a:rPr lang="zh-TW" altLang="en-US" sz="3400" dirty="0" smtClean="0">
                <a:latin typeface="標楷體" pitchFamily="65" charset="-120"/>
                <a:ea typeface="標楷體" pitchFamily="65" charset="-120"/>
              </a:rPr>
              <a:t>    </a:t>
            </a:r>
            <a:r>
              <a:rPr lang="zh-TW" altLang="zh-TW" sz="3400" dirty="0" smtClean="0">
                <a:latin typeface="標楷體" pitchFamily="65" charset="-120"/>
                <a:ea typeface="標楷體" pitchFamily="65" charset="-120"/>
              </a:rPr>
              <a:t>受理</a:t>
            </a:r>
            <a:r>
              <a:rPr lang="zh-TW" altLang="zh-TW" sz="3400" dirty="0">
                <a:latin typeface="標楷體" pitchFamily="65" charset="-120"/>
                <a:ea typeface="標楷體" pitchFamily="65" charset="-120"/>
              </a:rPr>
              <a:t>。</a:t>
            </a:r>
          </a:p>
          <a:p>
            <a:endParaRPr lang="zh-TW" alt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620688"/>
            <a:ext cx="7818072" cy="1143000"/>
          </a:xfrm>
        </p:spPr>
        <p:txBody>
          <a:bodyPr>
            <a:noAutofit/>
          </a:bodyPr>
          <a:lstStyle/>
          <a:p>
            <a:r>
              <a:rPr lang="zh-TW" altLang="zh-TW" sz="3200" b="1" dirty="0">
                <a:latin typeface="標楷體" pitchFamily="65" charset="-120"/>
                <a:ea typeface="標楷體" pitchFamily="65" charset="-120"/>
              </a:rPr>
              <a:t>五、</a:t>
            </a:r>
            <a:r>
              <a:rPr lang="zh-TW" altLang="zh-TW" sz="3200" b="1" u="sng" dirty="0">
                <a:latin typeface="標楷體" pitchFamily="65" charset="-120"/>
                <a:ea typeface="標楷體" pitchFamily="65" charset="-120"/>
              </a:rPr>
              <a:t>考試領域科目內容大綱與題</a:t>
            </a:r>
            <a:r>
              <a:rPr lang="zh-TW" altLang="zh-TW" sz="3200" b="1" u="sng" dirty="0" smtClean="0">
                <a:latin typeface="標楷體" pitchFamily="65" charset="-120"/>
                <a:ea typeface="標楷體" pitchFamily="65" charset="-120"/>
              </a:rPr>
              <a:t>型</a:t>
            </a:r>
            <a:r>
              <a:rPr lang="en-US" altLang="zh-TW" sz="2800" b="1" u="sng" dirty="0" smtClean="0">
                <a:latin typeface="標楷體" pitchFamily="65" charset="-120"/>
                <a:ea typeface="標楷體" pitchFamily="65" charset="-120"/>
              </a:rPr>
              <a:t>(1/5)</a:t>
            </a:r>
            <a:r>
              <a:rPr lang="zh-TW" altLang="zh-TW" sz="3600" dirty="0">
                <a:latin typeface="標楷體" pitchFamily="65" charset="-120"/>
                <a:ea typeface="標楷體" pitchFamily="65" charset="-120"/>
              </a:rPr>
              <a:t/>
            </a:r>
            <a:br>
              <a:rPr lang="zh-TW" altLang="zh-TW" sz="3600" dirty="0">
                <a:latin typeface="標楷體" pitchFamily="65" charset="-120"/>
                <a:ea typeface="標楷體" pitchFamily="65" charset="-120"/>
              </a:rPr>
            </a:br>
            <a:endParaRPr lang="zh-TW" altLang="en-US" sz="3600" dirty="0">
              <a:latin typeface="標楷體" pitchFamily="65" charset="-120"/>
              <a:ea typeface="標楷體" pitchFamily="65" charset="-120"/>
            </a:endParaRPr>
          </a:p>
        </p:txBody>
      </p:sp>
      <p:graphicFrame>
        <p:nvGraphicFramePr>
          <p:cNvPr id="4" name="表格 3"/>
          <p:cNvGraphicFramePr>
            <a:graphicFrameLocks noGrp="1"/>
          </p:cNvGraphicFramePr>
          <p:nvPr/>
        </p:nvGraphicFramePr>
        <p:xfrm>
          <a:off x="1043608" y="1628800"/>
          <a:ext cx="7776864" cy="4536505"/>
        </p:xfrm>
        <a:graphic>
          <a:graphicData uri="http://schemas.openxmlformats.org/drawingml/2006/table">
            <a:tbl>
              <a:tblPr/>
              <a:tblGrid>
                <a:gridCol w="2232248"/>
                <a:gridCol w="5544616"/>
              </a:tblGrid>
              <a:tr h="930861">
                <a:tc>
                  <a:txBody>
                    <a:bodyPr/>
                    <a:lstStyle/>
                    <a:p>
                      <a:pPr algn="ctr">
                        <a:spcAft>
                          <a:spcPts val="0"/>
                        </a:spcAft>
                      </a:pPr>
                      <a:r>
                        <a:rPr lang="zh-TW" sz="1800" b="1" kern="100" dirty="0">
                          <a:solidFill>
                            <a:srgbClr val="000000"/>
                          </a:solidFill>
                          <a:latin typeface="標楷體" pitchFamily="65" charset="-120"/>
                          <a:ea typeface="標楷體" pitchFamily="65" charset="-120"/>
                          <a:cs typeface="Arial"/>
                        </a:rPr>
                        <a:t>考試領域科目</a:t>
                      </a:r>
                      <a:endParaRPr lang="zh-TW" sz="1800" kern="100" dirty="0">
                        <a:latin typeface="標楷體" pitchFamily="65" charset="-120"/>
                        <a:ea typeface="標楷體" pitchFamily="65" charset="-120"/>
                      </a:endParaRPr>
                    </a:p>
                  </a:txBody>
                  <a:tcPr marL="64928" marR="649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800" b="1" kern="100" dirty="0">
                          <a:solidFill>
                            <a:srgbClr val="000000"/>
                          </a:solidFill>
                          <a:latin typeface="標楷體" pitchFamily="65" charset="-120"/>
                          <a:ea typeface="標楷體" pitchFamily="65" charset="-120"/>
                        </a:rPr>
                        <a:t>考 試 內 容 大 綱</a:t>
                      </a:r>
                      <a:endParaRPr lang="zh-TW" sz="1800" kern="100" dirty="0">
                        <a:latin typeface="標楷體" pitchFamily="65" charset="-120"/>
                        <a:ea typeface="標楷體" pitchFamily="65" charset="-120"/>
                      </a:endParaRPr>
                    </a:p>
                  </a:txBody>
                  <a:tcPr marL="64928" marR="649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23397">
                <a:tc>
                  <a:txBody>
                    <a:bodyPr/>
                    <a:lstStyle/>
                    <a:p>
                      <a:pPr algn="ctr">
                        <a:spcAft>
                          <a:spcPts val="0"/>
                        </a:spcAft>
                      </a:pPr>
                      <a:r>
                        <a:rPr lang="zh-TW" sz="1800" b="1" kern="100" dirty="0">
                          <a:solidFill>
                            <a:srgbClr val="000000"/>
                          </a:solidFill>
                          <a:latin typeface="標楷體" pitchFamily="65" charset="-120"/>
                          <a:ea typeface="標楷體" pitchFamily="65" charset="-120"/>
                        </a:rPr>
                        <a:t>工程數學</a:t>
                      </a:r>
                      <a:endParaRPr lang="zh-TW" sz="1800" kern="100" dirty="0">
                        <a:latin typeface="標楷體" pitchFamily="65" charset="-120"/>
                        <a:ea typeface="標楷體" pitchFamily="65" charset="-120"/>
                      </a:endParaRPr>
                    </a:p>
                  </a:txBody>
                  <a:tcPr marL="64928" marR="649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685">
                        <a:spcAft>
                          <a:spcPts val="0"/>
                        </a:spcAft>
                      </a:pPr>
                      <a:endParaRPr lang="zh-TW" sz="1800" kern="100" dirty="0">
                        <a:latin typeface="標楷體" pitchFamily="65" charset="-120"/>
                        <a:ea typeface="標楷體" pitchFamily="65" charset="-120"/>
                      </a:endParaRPr>
                    </a:p>
                    <a:p>
                      <a:pPr marL="19685">
                        <a:spcAft>
                          <a:spcPts val="0"/>
                        </a:spcAft>
                      </a:pPr>
                      <a:r>
                        <a:rPr lang="zh-TW" sz="1800" b="1" kern="100" dirty="0">
                          <a:latin typeface="標楷體" pitchFamily="65" charset="-120"/>
                          <a:ea typeface="標楷體" pitchFamily="65" charset="-120"/>
                        </a:rPr>
                        <a:t>一、常微分方程</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一階、二階與高階、及其應用</a:t>
                      </a:r>
                      <a:r>
                        <a:rPr lang="en-US" sz="1800" kern="100" dirty="0">
                          <a:latin typeface="標楷體" pitchFamily="65" charset="-120"/>
                          <a:ea typeface="標楷體" pitchFamily="65" charset="-120"/>
                        </a:rPr>
                        <a:t>)</a:t>
                      </a:r>
                      <a:endParaRPr lang="zh-TW" sz="1800" kern="100" dirty="0">
                        <a:latin typeface="標楷體" pitchFamily="65" charset="-120"/>
                        <a:ea typeface="標楷體" pitchFamily="65" charset="-120"/>
                      </a:endParaRPr>
                    </a:p>
                    <a:p>
                      <a:pPr marL="19685">
                        <a:spcAft>
                          <a:spcPts val="0"/>
                        </a:spcAft>
                      </a:pPr>
                      <a:r>
                        <a:rPr lang="zh-TW" sz="1800" b="1" kern="100" dirty="0">
                          <a:latin typeface="標楷體" pitchFamily="65" charset="-120"/>
                          <a:ea typeface="標楷體" pitchFamily="65" charset="-120"/>
                        </a:rPr>
                        <a:t>二、向量分析</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向量代數、向量之微分與積分</a:t>
                      </a:r>
                      <a:r>
                        <a:rPr lang="en-US" sz="1800" kern="100" dirty="0">
                          <a:latin typeface="標楷體" pitchFamily="65" charset="-120"/>
                          <a:ea typeface="標楷體" pitchFamily="65" charset="-120"/>
                        </a:rPr>
                        <a:t>)</a:t>
                      </a:r>
                      <a:endParaRPr lang="zh-TW" sz="1800" kern="100" dirty="0">
                        <a:latin typeface="標楷體" pitchFamily="65" charset="-120"/>
                        <a:ea typeface="標楷體" pitchFamily="65" charset="-120"/>
                      </a:endParaRPr>
                    </a:p>
                    <a:p>
                      <a:pPr marL="19685">
                        <a:spcAft>
                          <a:spcPts val="0"/>
                        </a:spcAft>
                      </a:pPr>
                      <a:r>
                        <a:rPr lang="zh-TW" sz="1800" b="1" kern="100" dirty="0">
                          <a:latin typeface="標楷體" pitchFamily="65" charset="-120"/>
                          <a:ea typeface="標楷體" pitchFamily="65" charset="-120"/>
                        </a:rPr>
                        <a:t>三、線性代數</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矩陣、行列式、線性系統</a:t>
                      </a:r>
                      <a:r>
                        <a:rPr lang="en-US" sz="1800" kern="100" dirty="0">
                          <a:latin typeface="標楷體" pitchFamily="65" charset="-120"/>
                          <a:ea typeface="標楷體" pitchFamily="65" charset="-120"/>
                        </a:rPr>
                        <a:t>)</a:t>
                      </a:r>
                      <a:endParaRPr lang="zh-TW" sz="1800" kern="100" dirty="0">
                        <a:latin typeface="標楷體" pitchFamily="65" charset="-120"/>
                        <a:ea typeface="標楷體" pitchFamily="65" charset="-120"/>
                      </a:endParaRPr>
                    </a:p>
                    <a:p>
                      <a:pPr marL="19685">
                        <a:spcAft>
                          <a:spcPts val="0"/>
                        </a:spcAft>
                      </a:pPr>
                      <a:r>
                        <a:rPr lang="zh-TW" sz="1800" b="1" kern="100" dirty="0">
                          <a:latin typeface="標楷體" pitchFamily="65" charset="-120"/>
                          <a:ea typeface="標楷體" pitchFamily="65" charset="-120"/>
                        </a:rPr>
                        <a:t>四、特徵值問題</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含特殊函數</a:t>
                      </a:r>
                      <a:r>
                        <a:rPr lang="en-US" sz="1800" kern="100" dirty="0">
                          <a:latin typeface="標楷體" pitchFamily="65" charset="-120"/>
                          <a:ea typeface="標楷體" pitchFamily="65" charset="-120"/>
                        </a:rPr>
                        <a:t>)</a:t>
                      </a:r>
                      <a:endParaRPr lang="zh-TW" sz="1800" kern="100" dirty="0">
                        <a:latin typeface="標楷體" pitchFamily="65" charset="-120"/>
                        <a:ea typeface="標楷體" pitchFamily="65" charset="-120"/>
                      </a:endParaRPr>
                    </a:p>
                    <a:p>
                      <a:pPr marL="19685">
                        <a:spcAft>
                          <a:spcPts val="0"/>
                        </a:spcAft>
                      </a:pPr>
                      <a:r>
                        <a:rPr lang="zh-TW" sz="1800" b="1" kern="100" dirty="0">
                          <a:latin typeface="標楷體" pitchFamily="65" charset="-120"/>
                          <a:ea typeface="標楷體" pitchFamily="65" charset="-120"/>
                        </a:rPr>
                        <a:t>五、傅立葉分析</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傅立葉級數與轉換、拉普拉斯轉換</a:t>
                      </a:r>
                      <a:r>
                        <a:rPr lang="en-US" sz="1800" kern="100" dirty="0">
                          <a:latin typeface="標楷體" pitchFamily="65" charset="-120"/>
                          <a:ea typeface="標楷體" pitchFamily="65" charset="-120"/>
                        </a:rPr>
                        <a:t>)</a:t>
                      </a:r>
                      <a:endParaRPr lang="zh-TW" sz="1800" kern="100" dirty="0">
                        <a:latin typeface="標楷體" pitchFamily="65" charset="-120"/>
                        <a:ea typeface="標楷體" pitchFamily="65" charset="-120"/>
                      </a:endParaRPr>
                    </a:p>
                    <a:p>
                      <a:pPr marL="19685">
                        <a:spcAft>
                          <a:spcPts val="0"/>
                        </a:spcAft>
                      </a:pPr>
                      <a:r>
                        <a:rPr lang="zh-TW" sz="1800" b="1" kern="100" dirty="0">
                          <a:latin typeface="標楷體" pitchFamily="65" charset="-120"/>
                          <a:ea typeface="標楷體" pitchFamily="65" charset="-120"/>
                        </a:rPr>
                        <a:t>六、偏微分方程</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一階、二階、擴散方程，波動方程、</a:t>
                      </a:r>
                    </a:p>
                    <a:p>
                      <a:pPr marL="19685" indent="304800">
                        <a:spcAft>
                          <a:spcPts val="0"/>
                        </a:spcAft>
                      </a:pPr>
                      <a:r>
                        <a:rPr lang="en-US" sz="1800" kern="100" dirty="0">
                          <a:latin typeface="標楷體" pitchFamily="65" charset="-120"/>
                          <a:ea typeface="標楷體" pitchFamily="65" charset="-120"/>
                        </a:rPr>
                        <a:t> </a:t>
                      </a:r>
                      <a:r>
                        <a:rPr lang="zh-TW" sz="1800" kern="100" dirty="0">
                          <a:latin typeface="標楷體" pitchFamily="65" charset="-120"/>
                          <a:ea typeface="標楷體" pitchFamily="65" charset="-120"/>
                        </a:rPr>
                        <a:t>拉普拉斯方程</a:t>
                      </a:r>
                      <a:r>
                        <a:rPr lang="en-US" sz="1800" kern="100" dirty="0">
                          <a:latin typeface="標楷體" pitchFamily="65" charset="-120"/>
                          <a:ea typeface="標楷體" pitchFamily="65" charset="-120"/>
                        </a:rPr>
                        <a:t>)</a:t>
                      </a:r>
                      <a:endParaRPr lang="zh-TW" sz="1800" kern="100" dirty="0">
                        <a:latin typeface="標楷體" pitchFamily="65" charset="-120"/>
                        <a:ea typeface="標楷體" pitchFamily="65" charset="-120"/>
                      </a:endParaRPr>
                    </a:p>
                  </a:txBody>
                  <a:tcPr marL="64928" marR="6492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2247">
                <a:tc>
                  <a:txBody>
                    <a:bodyPr/>
                    <a:lstStyle/>
                    <a:p>
                      <a:pPr algn="ctr">
                        <a:spcAft>
                          <a:spcPts val="0"/>
                        </a:spcAft>
                      </a:pPr>
                      <a:r>
                        <a:rPr lang="zh-TW" sz="1800" b="1" kern="100">
                          <a:solidFill>
                            <a:srgbClr val="000000"/>
                          </a:solidFill>
                          <a:latin typeface="標楷體" pitchFamily="65" charset="-120"/>
                          <a:ea typeface="標楷體" pitchFamily="65" charset="-120"/>
                        </a:rPr>
                        <a:t>英文</a:t>
                      </a:r>
                      <a:endParaRPr lang="zh-TW" sz="1800" kern="100">
                        <a:latin typeface="標楷體" pitchFamily="65" charset="-120"/>
                        <a:ea typeface="標楷體" pitchFamily="65" charset="-120"/>
                      </a:endParaRPr>
                    </a:p>
                  </a:txBody>
                  <a:tcPr marL="64928" marR="649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800" b="1" kern="100" dirty="0">
                          <a:latin typeface="標楷體" pitchFamily="65" charset="-120"/>
                          <a:ea typeface="標楷體" pitchFamily="65" charset="-120"/>
                        </a:rPr>
                        <a:t>考試內容以中英文撰寫之一般機械相關的工程學書籍技術報告所能接觸到的相關文件為主</a:t>
                      </a:r>
                      <a:endParaRPr lang="zh-TW" sz="1800" kern="100" dirty="0">
                        <a:latin typeface="標楷體" pitchFamily="65" charset="-120"/>
                        <a:ea typeface="標楷體" pitchFamily="65" charset="-120"/>
                      </a:endParaRPr>
                    </a:p>
                  </a:txBody>
                  <a:tcPr marL="64928" marR="649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971600" y="404664"/>
            <a:ext cx="7797552" cy="1143000"/>
          </a:xfrm>
        </p:spPr>
        <p:txBody>
          <a:bodyPr>
            <a:noAutofit/>
          </a:bodyPr>
          <a:lstStyle/>
          <a:p>
            <a:r>
              <a:rPr lang="zh-TW" altLang="zh-TW" sz="3200" b="1" dirty="0">
                <a:latin typeface="標楷體" pitchFamily="65" charset="-120"/>
                <a:ea typeface="標楷體" pitchFamily="65" charset="-120"/>
              </a:rPr>
              <a:t>五、</a:t>
            </a:r>
            <a:r>
              <a:rPr lang="zh-TW" altLang="zh-TW" sz="3200" b="1" u="sng" dirty="0">
                <a:latin typeface="標楷體" pitchFamily="65" charset="-120"/>
                <a:ea typeface="標楷體" pitchFamily="65" charset="-120"/>
              </a:rPr>
              <a:t>考試領域科目內容大綱與題</a:t>
            </a:r>
            <a:r>
              <a:rPr lang="zh-TW" altLang="zh-TW" sz="3200" b="1" u="sng" dirty="0" smtClean="0">
                <a:latin typeface="標楷體" pitchFamily="65" charset="-120"/>
                <a:ea typeface="標楷體" pitchFamily="65" charset="-120"/>
              </a:rPr>
              <a:t>型</a:t>
            </a:r>
            <a:r>
              <a:rPr lang="en-US" altLang="zh-TW" sz="2800" b="1" u="sng" dirty="0" smtClean="0">
                <a:latin typeface="標楷體" pitchFamily="65" charset="-120"/>
                <a:ea typeface="標楷體" pitchFamily="65" charset="-120"/>
              </a:rPr>
              <a:t>(2/5)</a:t>
            </a:r>
            <a:r>
              <a:rPr lang="zh-TW" altLang="zh-TW" sz="2800" dirty="0">
                <a:latin typeface="標楷體" pitchFamily="65" charset="-120"/>
                <a:ea typeface="標楷體" pitchFamily="65" charset="-120"/>
              </a:rPr>
              <a:t/>
            </a:r>
            <a:br>
              <a:rPr lang="zh-TW" altLang="zh-TW" sz="2800" dirty="0">
                <a:latin typeface="標楷體" pitchFamily="65" charset="-120"/>
                <a:ea typeface="標楷體" pitchFamily="65" charset="-120"/>
              </a:rPr>
            </a:br>
            <a:endParaRPr lang="zh-TW" altLang="en-US" sz="2800" dirty="0">
              <a:latin typeface="標楷體" pitchFamily="65" charset="-120"/>
              <a:ea typeface="標楷體" pitchFamily="65" charset="-120"/>
            </a:endParaRPr>
          </a:p>
        </p:txBody>
      </p:sp>
      <p:graphicFrame>
        <p:nvGraphicFramePr>
          <p:cNvPr id="5" name="表格 4"/>
          <p:cNvGraphicFramePr>
            <a:graphicFrameLocks noGrp="1"/>
          </p:cNvGraphicFramePr>
          <p:nvPr/>
        </p:nvGraphicFramePr>
        <p:xfrm>
          <a:off x="323528" y="1196752"/>
          <a:ext cx="8496944" cy="5486400"/>
        </p:xfrm>
        <a:graphic>
          <a:graphicData uri="http://schemas.openxmlformats.org/drawingml/2006/table">
            <a:tbl>
              <a:tblPr/>
              <a:tblGrid>
                <a:gridCol w="1972504"/>
                <a:gridCol w="6524440"/>
              </a:tblGrid>
              <a:tr h="1102054">
                <a:tc>
                  <a:txBody>
                    <a:bodyPr/>
                    <a:lstStyle/>
                    <a:p>
                      <a:pPr algn="ctr">
                        <a:spcAft>
                          <a:spcPts val="0"/>
                        </a:spcAft>
                      </a:pPr>
                      <a:r>
                        <a:rPr lang="zh-TW" sz="1800" b="1" kern="100" dirty="0">
                          <a:solidFill>
                            <a:srgbClr val="000000"/>
                          </a:solidFill>
                          <a:latin typeface="標楷體" pitchFamily="65" charset="-120"/>
                          <a:ea typeface="標楷體" pitchFamily="65" charset="-120"/>
                          <a:cs typeface="Arial"/>
                        </a:rPr>
                        <a:t>工程</a:t>
                      </a:r>
                      <a:r>
                        <a:rPr lang="zh-TW" sz="1800" b="1" kern="100" dirty="0" smtClean="0">
                          <a:solidFill>
                            <a:srgbClr val="000000"/>
                          </a:solidFill>
                          <a:latin typeface="標楷體" pitchFamily="65" charset="-120"/>
                          <a:ea typeface="標楷體" pitchFamily="65" charset="-120"/>
                          <a:cs typeface="Arial"/>
                        </a:rPr>
                        <a:t>力學</a:t>
                      </a:r>
                      <a:endParaRPr lang="en-US" altLang="zh-TW" sz="1800" b="1" kern="100" dirty="0" smtClean="0">
                        <a:solidFill>
                          <a:srgbClr val="000000"/>
                        </a:solidFill>
                        <a:latin typeface="標楷體" pitchFamily="65" charset="-120"/>
                        <a:ea typeface="標楷體" pitchFamily="65" charset="-120"/>
                        <a:cs typeface="Arial"/>
                      </a:endParaRPr>
                    </a:p>
                    <a:p>
                      <a:pPr algn="ctr">
                        <a:spcAft>
                          <a:spcPts val="0"/>
                        </a:spcAft>
                      </a:pPr>
                      <a:r>
                        <a:rPr lang="en-US" sz="1800" b="1" kern="100" dirty="0" smtClean="0">
                          <a:solidFill>
                            <a:srgbClr val="000000"/>
                          </a:solidFill>
                          <a:latin typeface="標楷體" pitchFamily="65" charset="-120"/>
                          <a:ea typeface="標楷體" pitchFamily="65" charset="-120"/>
                          <a:cs typeface="Arial"/>
                        </a:rPr>
                        <a:t>(</a:t>
                      </a:r>
                      <a:r>
                        <a:rPr lang="zh-TW" sz="1800" b="1" kern="100" dirty="0">
                          <a:solidFill>
                            <a:srgbClr val="000000"/>
                          </a:solidFill>
                          <a:latin typeface="標楷體" pitchFamily="65" charset="-120"/>
                          <a:ea typeface="標楷體" pitchFamily="65" charset="-120"/>
                          <a:cs typeface="Arial"/>
                        </a:rPr>
                        <a:t>含靜力學、材料力學</a:t>
                      </a:r>
                      <a:r>
                        <a:rPr lang="en-US" sz="1800" b="1" kern="100" dirty="0">
                          <a:solidFill>
                            <a:srgbClr val="000000"/>
                          </a:solidFill>
                          <a:latin typeface="標楷體" pitchFamily="65" charset="-120"/>
                          <a:ea typeface="標楷體" pitchFamily="65" charset="-120"/>
                          <a:cs typeface="Arial"/>
                        </a:rPr>
                        <a:t>)</a:t>
                      </a:r>
                      <a:endParaRPr lang="zh-TW" sz="1800" kern="100" dirty="0">
                        <a:latin typeface="標楷體" pitchFamily="65" charset="-120"/>
                        <a:ea typeface="標楷體" pitchFamily="65" charset="-120"/>
                      </a:endParaRPr>
                    </a:p>
                  </a:txBody>
                  <a:tcPr marL="50386" marR="503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800" b="1" kern="100" dirty="0">
                          <a:latin typeface="標楷體" pitchFamily="65" charset="-120"/>
                          <a:ea typeface="標楷體" pitchFamily="65" charset="-120"/>
                        </a:rPr>
                        <a:t>一、質點與剛體的靜力平衡</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二、應力與應變</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三、軸向負荷、軸的扭轉</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四、樑的應力與變形</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五、柱的挫曲</a:t>
                      </a:r>
                      <a:endParaRPr lang="zh-TW" sz="1800" kern="100" dirty="0">
                        <a:latin typeface="標楷體" pitchFamily="65" charset="-120"/>
                        <a:ea typeface="標楷體" pitchFamily="65" charset="-120"/>
                      </a:endParaRPr>
                    </a:p>
                  </a:txBody>
                  <a:tcPr marL="50386" marR="503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5112">
                <a:tc>
                  <a:txBody>
                    <a:bodyPr/>
                    <a:lstStyle/>
                    <a:p>
                      <a:pPr algn="ctr">
                        <a:spcAft>
                          <a:spcPts val="0"/>
                        </a:spcAft>
                      </a:pPr>
                      <a:r>
                        <a:rPr lang="zh-TW" sz="1800" b="1" kern="100" dirty="0">
                          <a:solidFill>
                            <a:srgbClr val="000000"/>
                          </a:solidFill>
                          <a:latin typeface="標楷體" pitchFamily="65" charset="-120"/>
                          <a:ea typeface="標楷體" pitchFamily="65" charset="-120"/>
                        </a:rPr>
                        <a:t>動力學</a:t>
                      </a:r>
                      <a:endParaRPr lang="zh-TW" sz="1800" kern="100" dirty="0">
                        <a:latin typeface="標楷體" pitchFamily="65" charset="-120"/>
                        <a:ea typeface="標楷體" pitchFamily="65" charset="-120"/>
                      </a:endParaRPr>
                    </a:p>
                  </a:txBody>
                  <a:tcPr marL="50386" marR="503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800" b="1" kern="100" dirty="0">
                          <a:latin typeface="標楷體" pitchFamily="65" charset="-120"/>
                          <a:ea typeface="標楷體" pitchFamily="65" charset="-120"/>
                        </a:rPr>
                        <a:t>一、慣性與牛頓力學定律</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二、摩擦力，功與能量</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三、質點系動力學</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四、剛體平面運動學</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五、剛體平面動力學</a:t>
                      </a:r>
                      <a:endParaRPr lang="zh-TW" sz="1800" kern="100" dirty="0">
                        <a:latin typeface="標楷體" pitchFamily="65" charset="-120"/>
                        <a:ea typeface="標楷體" pitchFamily="65" charset="-120"/>
                      </a:endParaRPr>
                    </a:p>
                  </a:txBody>
                  <a:tcPr marL="50386" marR="503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8670">
                <a:tc>
                  <a:txBody>
                    <a:bodyPr/>
                    <a:lstStyle/>
                    <a:p>
                      <a:pPr algn="ctr">
                        <a:spcAft>
                          <a:spcPts val="0"/>
                        </a:spcAft>
                      </a:pPr>
                      <a:r>
                        <a:rPr lang="zh-TW" sz="1800" b="1" kern="100" dirty="0">
                          <a:solidFill>
                            <a:srgbClr val="000000"/>
                          </a:solidFill>
                          <a:latin typeface="標楷體" pitchFamily="65" charset="-120"/>
                          <a:ea typeface="標楷體" pitchFamily="65" charset="-120"/>
                        </a:rPr>
                        <a:t>機械設計與機動學</a:t>
                      </a:r>
                      <a:endParaRPr lang="zh-TW" sz="1800" kern="100" dirty="0">
                        <a:latin typeface="標楷體" pitchFamily="65" charset="-120"/>
                        <a:ea typeface="標楷體" pitchFamily="65" charset="-120"/>
                      </a:endParaRPr>
                    </a:p>
                  </a:txBody>
                  <a:tcPr marL="50386" marR="503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800" b="1" kern="100" dirty="0">
                          <a:latin typeface="標楷體" pitchFamily="65" charset="-120"/>
                          <a:ea typeface="標楷體" pitchFamily="65" charset="-120"/>
                        </a:rPr>
                        <a:t>一、機械設計基礎與損壞理論</a:t>
                      </a:r>
                      <a:r>
                        <a:rPr lang="zh-TW" sz="1800" kern="100" dirty="0">
                          <a:latin typeface="標楷體" pitchFamily="65" charset="-120"/>
                          <a:ea typeface="標楷體" pitchFamily="65" charset="-120"/>
                        </a:rPr>
                        <a:t>（機械設計程序、</a:t>
                      </a:r>
                      <a:r>
                        <a:rPr lang="zh-TW" sz="1800" kern="100" dirty="0" smtClean="0">
                          <a:latin typeface="標楷體" pitchFamily="65" charset="-120"/>
                          <a:ea typeface="標楷體" pitchFamily="65" charset="-120"/>
                        </a:rPr>
                        <a:t>安全係數</a:t>
                      </a:r>
                      <a:r>
                        <a:rPr lang="zh-TW" sz="1800" kern="100" dirty="0">
                          <a:latin typeface="標楷體" pitchFamily="65" charset="-120"/>
                          <a:ea typeface="標楷體" pitchFamily="65" charset="-120"/>
                        </a:rPr>
                        <a:t>、</a:t>
                      </a:r>
                      <a:r>
                        <a:rPr lang="zh-TW" sz="1800" kern="100" dirty="0" smtClean="0">
                          <a:latin typeface="標楷體" pitchFamily="65" charset="-120"/>
                          <a:ea typeface="標楷體" pitchFamily="65" charset="-120"/>
                        </a:rPr>
                        <a:t>靜</a:t>
                      </a:r>
                      <a:endParaRPr lang="en-US" altLang="zh-TW" sz="1800" kern="100" dirty="0" smtClean="0">
                        <a:latin typeface="標楷體" pitchFamily="65" charset="-120"/>
                        <a:ea typeface="標楷體" pitchFamily="65" charset="-120"/>
                      </a:endParaRPr>
                    </a:p>
                    <a:p>
                      <a:pPr>
                        <a:spcAft>
                          <a:spcPts val="0"/>
                        </a:spcAft>
                      </a:pPr>
                      <a:r>
                        <a:rPr lang="zh-TW" altLang="en-US" sz="1800" kern="100" dirty="0" smtClean="0">
                          <a:latin typeface="標楷體" pitchFamily="65" charset="-120"/>
                          <a:ea typeface="標楷體" pitchFamily="65" charset="-120"/>
                        </a:rPr>
                        <a:t>    </a:t>
                      </a:r>
                      <a:r>
                        <a:rPr lang="zh-TW" sz="1800" kern="100" dirty="0" smtClean="0">
                          <a:latin typeface="標楷體" pitchFamily="65" charset="-120"/>
                          <a:ea typeface="標楷體" pitchFamily="65" charset="-120"/>
                        </a:rPr>
                        <a:t>態</a:t>
                      </a:r>
                      <a:r>
                        <a:rPr lang="zh-TW" sz="1800" kern="100" dirty="0">
                          <a:latin typeface="標楷體" pitchFamily="65" charset="-120"/>
                          <a:ea typeface="標楷體" pitchFamily="65" charset="-120"/>
                        </a:rPr>
                        <a:t>負荷所導致的機械元件損壞、變動負荷</a:t>
                      </a:r>
                      <a:r>
                        <a:rPr lang="zh-TW" sz="1800" kern="100" dirty="0" smtClean="0">
                          <a:latin typeface="標楷體" pitchFamily="65" charset="-120"/>
                          <a:ea typeface="標楷體" pitchFamily="65" charset="-120"/>
                        </a:rPr>
                        <a:t>所導致</a:t>
                      </a:r>
                      <a:r>
                        <a:rPr lang="zh-TW" sz="1800" kern="100" dirty="0">
                          <a:latin typeface="標楷體" pitchFamily="65" charset="-120"/>
                          <a:ea typeface="標楷體" pitchFamily="65" charset="-120"/>
                        </a:rPr>
                        <a:t>的機械</a:t>
                      </a:r>
                      <a:r>
                        <a:rPr lang="zh-TW" sz="1800" kern="100" dirty="0" smtClean="0">
                          <a:latin typeface="標楷體" pitchFamily="65" charset="-120"/>
                          <a:ea typeface="標楷體" pitchFamily="65" charset="-120"/>
                        </a:rPr>
                        <a:t>元</a:t>
                      </a:r>
                      <a:endParaRPr lang="en-US" altLang="zh-TW" sz="1800" kern="100" dirty="0" smtClean="0">
                        <a:latin typeface="標楷體" pitchFamily="65" charset="-120"/>
                        <a:ea typeface="標楷體" pitchFamily="65" charset="-120"/>
                      </a:endParaRPr>
                    </a:p>
                    <a:p>
                      <a:pPr>
                        <a:spcAft>
                          <a:spcPts val="0"/>
                        </a:spcAft>
                      </a:pPr>
                      <a:r>
                        <a:rPr lang="zh-TW" altLang="en-US" sz="1800" kern="100" dirty="0" smtClean="0">
                          <a:latin typeface="標楷體" pitchFamily="65" charset="-120"/>
                          <a:ea typeface="標楷體" pitchFamily="65" charset="-120"/>
                        </a:rPr>
                        <a:t>    </a:t>
                      </a:r>
                      <a:r>
                        <a:rPr lang="zh-TW" sz="1800" kern="100" dirty="0" smtClean="0">
                          <a:latin typeface="標楷體" pitchFamily="65" charset="-120"/>
                          <a:ea typeface="標楷體" pitchFamily="65" charset="-120"/>
                        </a:rPr>
                        <a:t>件</a:t>
                      </a:r>
                      <a:r>
                        <a:rPr lang="zh-TW" sz="1800" kern="100" dirty="0">
                          <a:latin typeface="標楷體" pitchFamily="65" charset="-120"/>
                          <a:ea typeface="標楷體" pitchFamily="65" charset="-120"/>
                        </a:rPr>
                        <a:t>疲勞損壞</a:t>
                      </a:r>
                      <a:r>
                        <a:rPr lang="en-US" sz="1800" kern="100" dirty="0">
                          <a:latin typeface="標楷體" pitchFamily="65" charset="-120"/>
                          <a:ea typeface="標楷體" pitchFamily="65" charset="-120"/>
                        </a:rPr>
                        <a:t>)</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二、機械元件設計</a:t>
                      </a:r>
                      <a:r>
                        <a:rPr lang="zh-TW" sz="1800" kern="100" dirty="0">
                          <a:latin typeface="標楷體" pitchFamily="65" charset="-120"/>
                          <a:ea typeface="標楷體" pitchFamily="65" charset="-120"/>
                        </a:rPr>
                        <a:t>（扣件〔螺栓、鍵、銷、焊接件〕、</a:t>
                      </a:r>
                      <a:r>
                        <a:rPr lang="zh-TW" sz="1800" kern="100" dirty="0" smtClean="0">
                          <a:latin typeface="標楷體" pitchFamily="65" charset="-120"/>
                          <a:ea typeface="標楷體" pitchFamily="65" charset="-120"/>
                        </a:rPr>
                        <a:t>傳動元</a:t>
                      </a:r>
                      <a:endParaRPr lang="en-US" altLang="zh-TW" sz="1800" kern="100" dirty="0" smtClean="0">
                        <a:latin typeface="標楷體" pitchFamily="65" charset="-120"/>
                        <a:ea typeface="標楷體" pitchFamily="65" charset="-120"/>
                      </a:endParaRPr>
                    </a:p>
                    <a:p>
                      <a:pPr>
                        <a:spcAft>
                          <a:spcPts val="0"/>
                        </a:spcAft>
                      </a:pPr>
                      <a:r>
                        <a:rPr lang="zh-TW" altLang="en-US" sz="1800" kern="100" dirty="0" smtClean="0">
                          <a:latin typeface="標楷體" pitchFamily="65" charset="-120"/>
                          <a:ea typeface="標楷體" pitchFamily="65" charset="-120"/>
                        </a:rPr>
                        <a:t>    </a:t>
                      </a:r>
                      <a:r>
                        <a:rPr lang="zh-TW" sz="1800" kern="100" dirty="0" smtClean="0">
                          <a:latin typeface="標楷體" pitchFamily="65" charset="-120"/>
                          <a:ea typeface="標楷體" pitchFamily="65" charset="-120"/>
                        </a:rPr>
                        <a:t>件</a:t>
                      </a:r>
                      <a:r>
                        <a:rPr lang="zh-TW" sz="1800" kern="100" dirty="0">
                          <a:latin typeface="標楷體" pitchFamily="65" charset="-120"/>
                          <a:ea typeface="標楷體" pitchFamily="65" charset="-120"/>
                        </a:rPr>
                        <a:t>〔軸、軸承、齒輪、凸輪、聯軸器〕、撓性</a:t>
                      </a:r>
                      <a:r>
                        <a:rPr lang="zh-TW" sz="1800" kern="100" dirty="0" smtClean="0">
                          <a:latin typeface="標楷體" pitchFamily="65" charset="-120"/>
                          <a:ea typeface="標楷體" pitchFamily="65" charset="-120"/>
                        </a:rPr>
                        <a:t>傳動元件</a:t>
                      </a:r>
                      <a:endParaRPr lang="en-US" altLang="zh-TW" sz="1800" kern="100" dirty="0" smtClean="0">
                        <a:latin typeface="標楷體" pitchFamily="65" charset="-120"/>
                        <a:ea typeface="標楷體" pitchFamily="65" charset="-120"/>
                      </a:endParaRPr>
                    </a:p>
                    <a:p>
                      <a:pPr>
                        <a:spcAft>
                          <a:spcPts val="0"/>
                        </a:spcAft>
                      </a:pPr>
                      <a:r>
                        <a:rPr lang="zh-TW" altLang="en-US" sz="1800" kern="100" dirty="0" smtClean="0">
                          <a:latin typeface="標楷體" pitchFamily="65" charset="-120"/>
                          <a:ea typeface="標楷體" pitchFamily="65" charset="-120"/>
                        </a:rPr>
                        <a:t>   </a:t>
                      </a:r>
                      <a:r>
                        <a:rPr lang="zh-TW" sz="1800" kern="100" dirty="0" smtClean="0">
                          <a:latin typeface="標楷體" pitchFamily="65" charset="-120"/>
                          <a:ea typeface="標楷體" pitchFamily="65" charset="-120"/>
                        </a:rPr>
                        <a:t>〔皮帶</a:t>
                      </a:r>
                      <a:r>
                        <a:rPr lang="zh-TW" sz="1800" kern="100" dirty="0">
                          <a:latin typeface="標楷體" pitchFamily="65" charset="-120"/>
                          <a:ea typeface="標楷體" pitchFamily="65" charset="-120"/>
                        </a:rPr>
                        <a:t>、鏈條〕、其他機械元件〔彈簧、</a:t>
                      </a:r>
                      <a:r>
                        <a:rPr lang="zh-TW" sz="1800" kern="100" dirty="0" smtClean="0">
                          <a:latin typeface="標楷體" pitchFamily="65" charset="-120"/>
                          <a:ea typeface="標楷體" pitchFamily="65" charset="-120"/>
                        </a:rPr>
                        <a:t>制動器</a:t>
                      </a:r>
                      <a:r>
                        <a:rPr lang="zh-TW" sz="1800" kern="100" dirty="0">
                          <a:latin typeface="標楷體" pitchFamily="65" charset="-120"/>
                          <a:ea typeface="標楷體" pitchFamily="65" charset="-120"/>
                        </a:rPr>
                        <a:t>〕）</a:t>
                      </a:r>
                    </a:p>
                    <a:p>
                      <a:pPr>
                        <a:spcAft>
                          <a:spcPts val="0"/>
                        </a:spcAft>
                      </a:pPr>
                      <a:r>
                        <a:rPr lang="zh-TW" sz="1800" b="1" kern="100" dirty="0">
                          <a:latin typeface="標楷體" pitchFamily="65" charset="-120"/>
                          <a:ea typeface="標楷體" pitchFamily="65" charset="-120"/>
                        </a:rPr>
                        <a:t>三、機構原理及特性</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運動型態、連桿、接頭、機構</a:t>
                      </a:r>
                      <a:r>
                        <a:rPr lang="zh-TW" sz="1800" kern="100" dirty="0" smtClean="0">
                          <a:latin typeface="標楷體" pitchFamily="65" charset="-120"/>
                          <a:ea typeface="標楷體" pitchFamily="65" charset="-120"/>
                        </a:rPr>
                        <a:t>示意圖、</a:t>
                      </a:r>
                      <a:endParaRPr lang="en-US" altLang="zh-TW" sz="1800" kern="100" dirty="0" smtClean="0">
                        <a:latin typeface="標楷體" pitchFamily="65" charset="-120"/>
                        <a:ea typeface="標楷體" pitchFamily="65" charset="-120"/>
                      </a:endParaRPr>
                    </a:p>
                    <a:p>
                      <a:pPr>
                        <a:spcAft>
                          <a:spcPts val="0"/>
                        </a:spcAft>
                      </a:pPr>
                      <a:r>
                        <a:rPr lang="zh-TW" altLang="en-US" sz="1800" kern="100" dirty="0" smtClean="0">
                          <a:latin typeface="標楷體" pitchFamily="65" charset="-120"/>
                          <a:ea typeface="標楷體" pitchFamily="65" charset="-120"/>
                        </a:rPr>
                        <a:t>    </a:t>
                      </a:r>
                      <a:r>
                        <a:rPr lang="zh-TW" sz="1800" kern="100" dirty="0" smtClean="0">
                          <a:latin typeface="標楷體" pitchFamily="65" charset="-120"/>
                          <a:ea typeface="標楷體" pitchFamily="65" charset="-120"/>
                        </a:rPr>
                        <a:t>四</a:t>
                      </a:r>
                      <a:r>
                        <a:rPr lang="zh-TW" sz="1800" kern="100" dirty="0">
                          <a:latin typeface="標楷體" pitchFamily="65" charset="-120"/>
                          <a:ea typeface="標楷體" pitchFamily="65" charset="-120"/>
                        </a:rPr>
                        <a:t>連桿機構、滑塊曲柄機構、軸節機構</a:t>
                      </a:r>
                      <a:r>
                        <a:rPr lang="en-US" sz="1800" kern="100" dirty="0">
                          <a:latin typeface="標楷體" pitchFamily="65" charset="-120"/>
                          <a:ea typeface="標楷體" pitchFamily="65" charset="-120"/>
                        </a:rPr>
                        <a:t>)</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四、機構運動</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連桿運動、運動自由度、位置軌跡、瞬心</a:t>
                      </a:r>
                      <a:r>
                        <a:rPr lang="zh-TW" sz="1800" kern="100" dirty="0" smtClean="0">
                          <a:latin typeface="標楷體" pitchFamily="65" charset="-120"/>
                          <a:ea typeface="標楷體" pitchFamily="65" charset="-120"/>
                        </a:rPr>
                        <a:t>、速</a:t>
                      </a:r>
                      <a:endParaRPr lang="en-US" altLang="zh-TW" sz="1800" kern="100" dirty="0" smtClean="0">
                        <a:latin typeface="標楷體" pitchFamily="65" charset="-120"/>
                        <a:ea typeface="標楷體" pitchFamily="65" charset="-120"/>
                      </a:endParaRPr>
                    </a:p>
                    <a:p>
                      <a:pPr>
                        <a:spcAft>
                          <a:spcPts val="0"/>
                        </a:spcAft>
                      </a:pPr>
                      <a:r>
                        <a:rPr lang="zh-TW" altLang="en-US" sz="1800" kern="100" dirty="0" smtClean="0">
                          <a:latin typeface="標楷體" pitchFamily="65" charset="-120"/>
                          <a:ea typeface="標楷體" pitchFamily="65" charset="-120"/>
                        </a:rPr>
                        <a:t>    </a:t>
                      </a:r>
                      <a:r>
                        <a:rPr lang="zh-TW" sz="1800" kern="100" dirty="0" smtClean="0">
                          <a:latin typeface="標楷體" pitchFamily="65" charset="-120"/>
                          <a:ea typeface="標楷體" pitchFamily="65" charset="-120"/>
                        </a:rPr>
                        <a:t>度</a:t>
                      </a:r>
                      <a:r>
                        <a:rPr lang="zh-TW" sz="1800" kern="100" dirty="0">
                          <a:latin typeface="標楷體" pitchFamily="65" charset="-120"/>
                          <a:ea typeface="標楷體" pitchFamily="65" charset="-120"/>
                        </a:rPr>
                        <a:t>分析</a:t>
                      </a:r>
                      <a:r>
                        <a:rPr lang="en-US" sz="1800" kern="100" dirty="0">
                          <a:latin typeface="標楷體" pitchFamily="65" charset="-120"/>
                          <a:ea typeface="標楷體" pitchFamily="65" charset="-120"/>
                        </a:rPr>
                        <a:t>) </a:t>
                      </a:r>
                      <a:endParaRPr lang="zh-TW" sz="1800" kern="100" dirty="0">
                        <a:latin typeface="標楷體" pitchFamily="65" charset="-120"/>
                        <a:ea typeface="標楷體" pitchFamily="65" charset="-120"/>
                      </a:endParaRPr>
                    </a:p>
                  </a:txBody>
                  <a:tcPr marL="50386" marR="5038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971600" y="692696"/>
            <a:ext cx="7818072" cy="1143000"/>
          </a:xfrm>
        </p:spPr>
        <p:txBody>
          <a:bodyPr>
            <a:noAutofit/>
          </a:bodyPr>
          <a:lstStyle/>
          <a:p>
            <a:r>
              <a:rPr lang="zh-TW" altLang="zh-TW" sz="3200" b="1" dirty="0">
                <a:latin typeface="標楷體" pitchFamily="65" charset="-120"/>
                <a:ea typeface="標楷體" pitchFamily="65" charset="-120"/>
              </a:rPr>
              <a:t>五、</a:t>
            </a:r>
            <a:r>
              <a:rPr lang="zh-TW" altLang="zh-TW" sz="3200" b="1" u="sng" dirty="0">
                <a:latin typeface="標楷體" pitchFamily="65" charset="-120"/>
                <a:ea typeface="標楷體" pitchFamily="65" charset="-120"/>
              </a:rPr>
              <a:t>考試領域科目內容大綱與題</a:t>
            </a:r>
            <a:r>
              <a:rPr lang="zh-TW" altLang="zh-TW" sz="3200" b="1" u="sng" dirty="0" smtClean="0">
                <a:latin typeface="標楷體" pitchFamily="65" charset="-120"/>
                <a:ea typeface="標楷體" pitchFamily="65" charset="-120"/>
              </a:rPr>
              <a:t>型</a:t>
            </a:r>
            <a:r>
              <a:rPr lang="en-US" altLang="zh-TW" sz="2800" b="1" u="sng" dirty="0" smtClean="0">
                <a:latin typeface="標楷體" pitchFamily="65" charset="-120"/>
                <a:ea typeface="標楷體" pitchFamily="65" charset="-120"/>
              </a:rPr>
              <a:t>(3/5)</a:t>
            </a:r>
            <a:r>
              <a:rPr lang="zh-TW" altLang="zh-TW" sz="2800" dirty="0">
                <a:latin typeface="標楷體" pitchFamily="65" charset="-120"/>
                <a:ea typeface="標楷體" pitchFamily="65" charset="-120"/>
              </a:rPr>
              <a:t/>
            </a:r>
            <a:br>
              <a:rPr lang="zh-TW" altLang="zh-TW" sz="2800" dirty="0">
                <a:latin typeface="標楷體" pitchFamily="65" charset="-120"/>
                <a:ea typeface="標楷體" pitchFamily="65" charset="-120"/>
              </a:rPr>
            </a:br>
            <a:endParaRPr lang="zh-TW" altLang="en-US" sz="2800" dirty="0">
              <a:latin typeface="標楷體" pitchFamily="65" charset="-120"/>
              <a:ea typeface="標楷體" pitchFamily="65" charset="-120"/>
            </a:endParaRPr>
          </a:p>
        </p:txBody>
      </p:sp>
      <p:graphicFrame>
        <p:nvGraphicFramePr>
          <p:cNvPr id="3" name="表格 2"/>
          <p:cNvGraphicFramePr>
            <a:graphicFrameLocks noGrp="1"/>
          </p:cNvGraphicFramePr>
          <p:nvPr/>
        </p:nvGraphicFramePr>
        <p:xfrm>
          <a:off x="611560" y="1988840"/>
          <a:ext cx="7992888" cy="4114800"/>
        </p:xfrm>
        <a:graphic>
          <a:graphicData uri="http://schemas.openxmlformats.org/drawingml/2006/table">
            <a:tbl>
              <a:tblPr/>
              <a:tblGrid>
                <a:gridCol w="1759902"/>
                <a:gridCol w="6232986"/>
              </a:tblGrid>
              <a:tr h="2820723">
                <a:tc>
                  <a:txBody>
                    <a:bodyPr/>
                    <a:lstStyle/>
                    <a:p>
                      <a:pPr algn="ctr">
                        <a:spcAft>
                          <a:spcPts val="0"/>
                        </a:spcAft>
                      </a:pPr>
                      <a:r>
                        <a:rPr lang="zh-TW" sz="1800" b="1" kern="100" dirty="0">
                          <a:solidFill>
                            <a:srgbClr val="000000"/>
                          </a:solidFill>
                          <a:latin typeface="標楷體" pitchFamily="65" charset="-120"/>
                          <a:ea typeface="標楷體" pitchFamily="65" charset="-120"/>
                        </a:rPr>
                        <a:t>機械</a:t>
                      </a:r>
                      <a:r>
                        <a:rPr lang="zh-TW" sz="1800" b="1" kern="100" dirty="0" smtClean="0">
                          <a:solidFill>
                            <a:srgbClr val="000000"/>
                          </a:solidFill>
                          <a:latin typeface="標楷體" pitchFamily="65" charset="-120"/>
                          <a:ea typeface="標楷體" pitchFamily="65" charset="-120"/>
                        </a:rPr>
                        <a:t>製造</a:t>
                      </a:r>
                      <a:endParaRPr lang="en-US" altLang="zh-TW" sz="1800" b="1" kern="100" dirty="0" smtClean="0">
                        <a:solidFill>
                          <a:srgbClr val="000000"/>
                        </a:solidFill>
                        <a:latin typeface="標楷體" pitchFamily="65" charset="-120"/>
                        <a:ea typeface="標楷體" pitchFamily="65" charset="-120"/>
                      </a:endParaRPr>
                    </a:p>
                    <a:p>
                      <a:pPr algn="ctr">
                        <a:spcAft>
                          <a:spcPts val="0"/>
                        </a:spcAft>
                      </a:pPr>
                      <a:r>
                        <a:rPr lang="en-US" sz="1800" b="1" kern="100" dirty="0" smtClean="0">
                          <a:solidFill>
                            <a:srgbClr val="000000"/>
                          </a:solidFill>
                          <a:latin typeface="標楷體" pitchFamily="65" charset="-120"/>
                          <a:ea typeface="標楷體" pitchFamily="65" charset="-120"/>
                        </a:rPr>
                        <a:t>(</a:t>
                      </a:r>
                      <a:r>
                        <a:rPr lang="zh-TW" sz="1800" b="1" kern="100" dirty="0">
                          <a:solidFill>
                            <a:srgbClr val="000000"/>
                          </a:solidFill>
                          <a:latin typeface="標楷體" pitchFamily="65" charset="-120"/>
                          <a:ea typeface="標楷體" pitchFamily="65" charset="-120"/>
                        </a:rPr>
                        <a:t>含工程材料</a:t>
                      </a:r>
                      <a:r>
                        <a:rPr lang="en-US" sz="1800" b="1" kern="100" dirty="0">
                          <a:solidFill>
                            <a:srgbClr val="000000"/>
                          </a:solidFill>
                          <a:latin typeface="標楷體" pitchFamily="65" charset="-120"/>
                          <a:ea typeface="標楷體" pitchFamily="65" charset="-120"/>
                        </a:rPr>
                        <a:t>)</a:t>
                      </a:r>
                      <a:endParaRPr lang="zh-TW" sz="1800" kern="100" dirty="0">
                        <a:latin typeface="標楷體" pitchFamily="65" charset="-120"/>
                        <a:ea typeface="標楷體" pitchFamily="65" charset="-120"/>
                      </a:endParaRPr>
                    </a:p>
                  </a:txBody>
                  <a:tcPr marL="47028" marR="47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800" b="1" kern="100" dirty="0">
                          <a:latin typeface="標楷體" pitchFamily="65" charset="-120"/>
                          <a:ea typeface="標楷體" pitchFamily="65" charset="-120"/>
                        </a:rPr>
                        <a:t>一、機械的加工性質與行為</a:t>
                      </a:r>
                      <a:r>
                        <a:rPr lang="zh-TW" sz="1800" kern="100" dirty="0">
                          <a:latin typeface="標楷體" pitchFamily="65" charset="-120"/>
                          <a:ea typeface="標楷體" pitchFamily="65" charset="-120"/>
                        </a:rPr>
                        <a:t> </a:t>
                      </a:r>
                      <a:r>
                        <a:rPr lang="en-US" sz="1800" kern="100" dirty="0">
                          <a:latin typeface="標楷體" pitchFamily="65" charset="-120"/>
                          <a:ea typeface="標楷體" pitchFamily="65" charset="-120"/>
                        </a:rPr>
                        <a:t>( Fe-C</a:t>
                      </a:r>
                      <a:r>
                        <a:rPr lang="zh-TW" sz="1800" kern="100" dirty="0">
                          <a:latin typeface="標楷體" pitchFamily="65" charset="-120"/>
                          <a:ea typeface="標楷體" pitchFamily="65" charset="-120"/>
                        </a:rPr>
                        <a:t>平衡相圖、熱處理、</a:t>
                      </a:r>
                    </a:p>
                    <a:p>
                      <a:pPr>
                        <a:spcAft>
                          <a:spcPts val="0"/>
                        </a:spcAft>
                      </a:pPr>
                      <a:r>
                        <a:rPr lang="en-US" sz="1800" kern="100" dirty="0">
                          <a:latin typeface="標楷體" pitchFamily="65" charset="-120"/>
                          <a:ea typeface="標楷體" pitchFamily="65" charset="-120"/>
                        </a:rPr>
                        <a:t>    </a:t>
                      </a:r>
                      <a:r>
                        <a:rPr lang="zh-TW" sz="1800" kern="100" dirty="0">
                          <a:latin typeface="標楷體" pitchFamily="65" charset="-120"/>
                          <a:ea typeface="標楷體" pitchFamily="65" charset="-120"/>
                        </a:rPr>
                        <a:t>機械性質試驗、非鐵金屬之性質與應用、高分子材</a:t>
                      </a:r>
                    </a:p>
                    <a:p>
                      <a:pPr>
                        <a:spcAft>
                          <a:spcPts val="0"/>
                        </a:spcAft>
                      </a:pPr>
                      <a:r>
                        <a:rPr lang="en-US" sz="1800" kern="100" dirty="0">
                          <a:latin typeface="標楷體" pitchFamily="65" charset="-120"/>
                          <a:ea typeface="標楷體" pitchFamily="65" charset="-120"/>
                        </a:rPr>
                        <a:t>    </a:t>
                      </a:r>
                      <a:r>
                        <a:rPr lang="zh-TW" sz="1800" kern="100" dirty="0">
                          <a:latin typeface="標楷體" pitchFamily="65" charset="-120"/>
                          <a:ea typeface="標楷體" pitchFamily="65" charset="-120"/>
                        </a:rPr>
                        <a:t>料之加工性質與應用等</a:t>
                      </a:r>
                      <a:r>
                        <a:rPr lang="en-US" sz="1800" kern="100" dirty="0">
                          <a:latin typeface="標楷體" pitchFamily="65" charset="-120"/>
                          <a:ea typeface="標楷體" pitchFamily="65" charset="-120"/>
                        </a:rPr>
                        <a:t>)</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二、切削加工</a:t>
                      </a:r>
                      <a:r>
                        <a:rPr lang="zh-TW" sz="1800" kern="100" dirty="0">
                          <a:latin typeface="標楷體" pitchFamily="65" charset="-120"/>
                          <a:ea typeface="標楷體" pitchFamily="65" charset="-120"/>
                        </a:rPr>
                        <a:t> </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切削理論〔正交切削理論、材料切削行</a:t>
                      </a:r>
                    </a:p>
                    <a:p>
                      <a:pPr>
                        <a:spcAft>
                          <a:spcPts val="0"/>
                        </a:spcAft>
                      </a:pPr>
                      <a:r>
                        <a:rPr lang="en-US" sz="1800" kern="100" dirty="0">
                          <a:latin typeface="標楷體" pitchFamily="65" charset="-120"/>
                          <a:ea typeface="標楷體" pitchFamily="65" charset="-120"/>
                        </a:rPr>
                        <a:t>    </a:t>
                      </a:r>
                      <a:r>
                        <a:rPr lang="zh-TW" sz="1800" kern="100" dirty="0">
                          <a:latin typeface="標楷體" pitchFamily="65" charset="-120"/>
                          <a:ea typeface="標楷體" pitchFamily="65" charset="-120"/>
                        </a:rPr>
                        <a:t>為〕 、切削刀具及材料、車削、銑削、鑽削、研磨</a:t>
                      </a:r>
                    </a:p>
                    <a:p>
                      <a:pPr>
                        <a:spcAft>
                          <a:spcPts val="0"/>
                        </a:spcAft>
                      </a:pPr>
                      <a:r>
                        <a:rPr lang="en-US" sz="1800" kern="100" dirty="0">
                          <a:latin typeface="標楷體" pitchFamily="65" charset="-120"/>
                          <a:ea typeface="標楷體" pitchFamily="65" charset="-120"/>
                        </a:rPr>
                        <a:t>    </a:t>
                      </a:r>
                      <a:r>
                        <a:rPr lang="zh-TW" sz="1800" kern="100" dirty="0">
                          <a:latin typeface="標楷體" pitchFamily="65" charset="-120"/>
                          <a:ea typeface="標楷體" pitchFamily="65" charset="-120"/>
                        </a:rPr>
                        <a:t>加工等加工</a:t>
                      </a:r>
                      <a:r>
                        <a:rPr lang="en-US" sz="1800" kern="100" dirty="0">
                          <a:latin typeface="標楷體" pitchFamily="65" charset="-120"/>
                          <a:ea typeface="標楷體" pitchFamily="65" charset="-120"/>
                        </a:rPr>
                        <a:t>) </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三、塑性加工</a:t>
                      </a:r>
                      <a:r>
                        <a:rPr lang="zh-TW" sz="1800" kern="100" dirty="0">
                          <a:latin typeface="標楷體" pitchFamily="65" charset="-120"/>
                          <a:ea typeface="標楷體" pitchFamily="65" charset="-120"/>
                        </a:rPr>
                        <a:t> </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鍛造、滾〔輥〕製、擠〔拉〕製、鈑金</a:t>
                      </a:r>
                    </a:p>
                    <a:p>
                      <a:pPr>
                        <a:spcAft>
                          <a:spcPts val="0"/>
                        </a:spcAft>
                      </a:pPr>
                      <a:r>
                        <a:rPr lang="en-US" sz="1800" kern="100" dirty="0">
                          <a:latin typeface="標楷體" pitchFamily="65" charset="-120"/>
                          <a:ea typeface="標楷體" pitchFamily="65" charset="-120"/>
                        </a:rPr>
                        <a:t>    </a:t>
                      </a:r>
                      <a:r>
                        <a:rPr lang="zh-TW" sz="1800" kern="100" dirty="0">
                          <a:latin typeface="標楷體" pitchFamily="65" charset="-120"/>
                          <a:ea typeface="標楷體" pitchFamily="65" charset="-120"/>
                        </a:rPr>
                        <a:t>加工等加工</a:t>
                      </a:r>
                      <a:r>
                        <a:rPr lang="en-US" sz="1800" kern="100" dirty="0">
                          <a:latin typeface="標楷體" pitchFamily="65" charset="-120"/>
                          <a:ea typeface="標楷體" pitchFamily="65" charset="-120"/>
                        </a:rPr>
                        <a:t>) </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四、鑄造</a:t>
                      </a:r>
                      <a:r>
                        <a:rPr lang="zh-TW" sz="1800" kern="100" dirty="0">
                          <a:latin typeface="標楷體" pitchFamily="65" charset="-120"/>
                          <a:ea typeface="標楷體" pitchFamily="65" charset="-120"/>
                        </a:rPr>
                        <a:t> </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砂模鑄造、精密鑄造等</a:t>
                      </a:r>
                      <a:r>
                        <a:rPr lang="en-US" sz="1800" kern="100" dirty="0">
                          <a:latin typeface="標楷體" pitchFamily="65" charset="-120"/>
                          <a:ea typeface="標楷體" pitchFamily="65" charset="-120"/>
                        </a:rPr>
                        <a:t>) </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五、接合技術</a:t>
                      </a:r>
                      <a:r>
                        <a:rPr lang="zh-TW" sz="1800" kern="100" dirty="0">
                          <a:latin typeface="標楷體" pitchFamily="65" charset="-120"/>
                          <a:ea typeface="標楷體" pitchFamily="65" charset="-120"/>
                        </a:rPr>
                        <a:t> </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各種焊接加工及機械接合</a:t>
                      </a:r>
                      <a:r>
                        <a:rPr lang="en-US" sz="1800" kern="100" dirty="0">
                          <a:latin typeface="標楷體" pitchFamily="65" charset="-120"/>
                          <a:ea typeface="標楷體" pitchFamily="65" charset="-120"/>
                        </a:rPr>
                        <a:t>) </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六、其他</a:t>
                      </a:r>
                      <a:r>
                        <a:rPr lang="zh-TW" sz="1800" kern="100" dirty="0">
                          <a:latin typeface="標楷體" pitchFamily="65" charset="-120"/>
                          <a:ea typeface="標楷體" pitchFamily="65" charset="-120"/>
                        </a:rPr>
                        <a:t> </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特殊加工〔放電加工、超音波加工、雷射加</a:t>
                      </a:r>
                    </a:p>
                    <a:p>
                      <a:pPr>
                        <a:spcAft>
                          <a:spcPts val="0"/>
                        </a:spcAft>
                      </a:pPr>
                      <a:r>
                        <a:rPr lang="en-US" sz="1800" kern="100" dirty="0">
                          <a:latin typeface="標楷體" pitchFamily="65" charset="-120"/>
                          <a:ea typeface="標楷體" pitchFamily="65" charset="-120"/>
                        </a:rPr>
                        <a:t>    </a:t>
                      </a:r>
                      <a:r>
                        <a:rPr lang="zh-TW" sz="1800" kern="100" dirty="0">
                          <a:latin typeface="標楷體" pitchFamily="65" charset="-120"/>
                          <a:ea typeface="標楷體" pitchFamily="65" charset="-120"/>
                        </a:rPr>
                        <a:t>工、電子束加工、電化學加工〕、粉末冶金、塑膠加</a:t>
                      </a:r>
                    </a:p>
                    <a:p>
                      <a:pPr>
                        <a:spcAft>
                          <a:spcPts val="0"/>
                        </a:spcAft>
                      </a:pPr>
                      <a:r>
                        <a:rPr lang="en-US" sz="1800" kern="100" dirty="0">
                          <a:latin typeface="標楷體" pitchFamily="65" charset="-120"/>
                          <a:ea typeface="標楷體" pitchFamily="65" charset="-120"/>
                        </a:rPr>
                        <a:t>    </a:t>
                      </a:r>
                      <a:r>
                        <a:rPr lang="zh-TW" sz="1800" kern="100" dirty="0">
                          <a:latin typeface="標楷體" pitchFamily="65" charset="-120"/>
                          <a:ea typeface="標楷體" pitchFamily="65" charset="-120"/>
                        </a:rPr>
                        <a:t>工、量測與品管、生產自動化〔</a:t>
                      </a:r>
                      <a:r>
                        <a:rPr lang="en-US" sz="1800" kern="100" dirty="0">
                          <a:latin typeface="標楷體" pitchFamily="65" charset="-120"/>
                          <a:ea typeface="標楷體" pitchFamily="65" charset="-120"/>
                        </a:rPr>
                        <a:t>CNC</a:t>
                      </a:r>
                      <a:r>
                        <a:rPr lang="zh-TW" sz="1800" kern="100" dirty="0">
                          <a:latin typeface="標楷體" pitchFamily="65" charset="-120"/>
                          <a:ea typeface="標楷體" pitchFamily="65" charset="-120"/>
                        </a:rPr>
                        <a:t>工具機、</a:t>
                      </a:r>
                      <a:r>
                        <a:rPr lang="en-US" sz="1800" kern="100" dirty="0">
                          <a:latin typeface="標楷體" pitchFamily="65" charset="-120"/>
                          <a:ea typeface="標楷體" pitchFamily="65" charset="-120"/>
                        </a:rPr>
                        <a:t>CIM</a:t>
                      </a:r>
                      <a:r>
                        <a:rPr lang="zh-TW" sz="1800" kern="100" dirty="0">
                          <a:latin typeface="標楷體" pitchFamily="65" charset="-120"/>
                          <a:ea typeface="標楷體" pitchFamily="65" charset="-120"/>
                        </a:rPr>
                        <a:t>、</a:t>
                      </a:r>
                    </a:p>
                    <a:p>
                      <a:pPr>
                        <a:spcAft>
                          <a:spcPts val="0"/>
                        </a:spcAft>
                      </a:pPr>
                      <a:r>
                        <a:rPr lang="en-US" sz="1800" kern="100" dirty="0">
                          <a:latin typeface="標楷體" pitchFamily="65" charset="-120"/>
                          <a:ea typeface="標楷體" pitchFamily="65" charset="-120"/>
                        </a:rPr>
                        <a:t>    FMS</a:t>
                      </a:r>
                      <a:r>
                        <a:rPr lang="zh-TW" sz="1800" kern="100" dirty="0">
                          <a:latin typeface="標楷體" pitchFamily="65" charset="-120"/>
                          <a:ea typeface="標楷體" pitchFamily="65" charset="-120"/>
                        </a:rPr>
                        <a:t>〕及微電子裝置之製程〔薄膜技術、微影蝕刻技</a:t>
                      </a:r>
                    </a:p>
                    <a:p>
                      <a:pPr>
                        <a:spcAft>
                          <a:spcPts val="0"/>
                        </a:spcAft>
                      </a:pPr>
                      <a:r>
                        <a:rPr lang="en-US" sz="1800" kern="100" dirty="0">
                          <a:latin typeface="標楷體" pitchFamily="65" charset="-120"/>
                          <a:ea typeface="標楷體" pitchFamily="65" charset="-120"/>
                        </a:rPr>
                        <a:t>    </a:t>
                      </a:r>
                      <a:r>
                        <a:rPr lang="zh-TW" sz="1800" kern="100" dirty="0">
                          <a:latin typeface="標楷體" pitchFamily="65" charset="-120"/>
                          <a:ea typeface="標楷體" pitchFamily="65" charset="-120"/>
                        </a:rPr>
                        <a:t>術、封裝技術〕等</a:t>
                      </a:r>
                      <a:r>
                        <a:rPr lang="en-US" sz="1800" kern="100" dirty="0">
                          <a:latin typeface="標楷體" pitchFamily="65" charset="-120"/>
                          <a:ea typeface="標楷體" pitchFamily="65" charset="-120"/>
                        </a:rPr>
                        <a:t>)</a:t>
                      </a:r>
                      <a:r>
                        <a:rPr lang="en-US" sz="1800" kern="100" dirty="0">
                          <a:solidFill>
                            <a:srgbClr val="000000"/>
                          </a:solidFill>
                          <a:latin typeface="標楷體" pitchFamily="65" charset="-120"/>
                          <a:ea typeface="標楷體" pitchFamily="65" charset="-120"/>
                        </a:rPr>
                        <a:t> </a:t>
                      </a:r>
                      <a:endParaRPr lang="zh-TW" sz="1800" kern="100" dirty="0">
                        <a:latin typeface="標楷體" pitchFamily="65" charset="-120"/>
                        <a:ea typeface="標楷體" pitchFamily="65" charset="-120"/>
                      </a:endParaRPr>
                    </a:p>
                  </a:txBody>
                  <a:tcPr marL="47028" marR="470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1043608" y="476672"/>
            <a:ext cx="7869560" cy="1143000"/>
          </a:xfrm>
        </p:spPr>
        <p:txBody>
          <a:bodyPr>
            <a:noAutofit/>
          </a:bodyPr>
          <a:lstStyle/>
          <a:p>
            <a:r>
              <a:rPr lang="zh-TW" altLang="zh-TW" sz="3200" b="1" dirty="0">
                <a:latin typeface="標楷體" pitchFamily="65" charset="-120"/>
                <a:ea typeface="標楷體" pitchFamily="65" charset="-120"/>
              </a:rPr>
              <a:t>五、</a:t>
            </a:r>
            <a:r>
              <a:rPr lang="zh-TW" altLang="zh-TW" sz="3200" b="1" u="sng" dirty="0">
                <a:latin typeface="標楷體" pitchFamily="65" charset="-120"/>
                <a:ea typeface="標楷體" pitchFamily="65" charset="-120"/>
              </a:rPr>
              <a:t>考試領域科目內容大綱與題</a:t>
            </a:r>
            <a:r>
              <a:rPr lang="zh-TW" altLang="zh-TW" sz="3200" b="1" u="sng" dirty="0" smtClean="0">
                <a:latin typeface="標楷體" pitchFamily="65" charset="-120"/>
                <a:ea typeface="標楷體" pitchFamily="65" charset="-120"/>
              </a:rPr>
              <a:t>型</a:t>
            </a:r>
            <a:r>
              <a:rPr lang="en-US" altLang="zh-TW" sz="2800" b="1" u="sng" dirty="0" smtClean="0">
                <a:latin typeface="標楷體" pitchFamily="65" charset="-120"/>
                <a:ea typeface="標楷體" pitchFamily="65" charset="-120"/>
              </a:rPr>
              <a:t>(4/5)</a:t>
            </a:r>
            <a:r>
              <a:rPr lang="zh-TW" altLang="zh-TW" sz="2800" dirty="0">
                <a:latin typeface="標楷體" pitchFamily="65" charset="-120"/>
                <a:ea typeface="標楷體" pitchFamily="65" charset="-120"/>
              </a:rPr>
              <a:t/>
            </a:r>
            <a:br>
              <a:rPr lang="zh-TW" altLang="zh-TW" sz="2800" dirty="0">
                <a:latin typeface="標楷體" pitchFamily="65" charset="-120"/>
                <a:ea typeface="標楷體" pitchFamily="65" charset="-120"/>
              </a:rPr>
            </a:br>
            <a:endParaRPr lang="zh-TW" altLang="en-US" sz="2800" dirty="0">
              <a:latin typeface="標楷體" pitchFamily="65" charset="-120"/>
              <a:ea typeface="標楷體" pitchFamily="65" charset="-120"/>
            </a:endParaRPr>
          </a:p>
        </p:txBody>
      </p:sp>
      <p:graphicFrame>
        <p:nvGraphicFramePr>
          <p:cNvPr id="5" name="表格 4"/>
          <p:cNvGraphicFramePr>
            <a:graphicFrameLocks noGrp="1"/>
          </p:cNvGraphicFramePr>
          <p:nvPr/>
        </p:nvGraphicFramePr>
        <p:xfrm>
          <a:off x="683568" y="1484784"/>
          <a:ext cx="8136904" cy="4824536"/>
        </p:xfrm>
        <a:graphic>
          <a:graphicData uri="http://schemas.openxmlformats.org/drawingml/2006/table">
            <a:tbl>
              <a:tblPr/>
              <a:tblGrid>
                <a:gridCol w="1859864"/>
                <a:gridCol w="6277040"/>
              </a:tblGrid>
              <a:tr h="3026350">
                <a:tc>
                  <a:txBody>
                    <a:bodyPr/>
                    <a:lstStyle/>
                    <a:p>
                      <a:pPr algn="ctr">
                        <a:spcAft>
                          <a:spcPts val="0"/>
                        </a:spcAft>
                      </a:pPr>
                      <a:r>
                        <a:rPr lang="zh-TW" sz="1800" b="1" kern="100" dirty="0">
                          <a:solidFill>
                            <a:srgbClr val="000000"/>
                          </a:solidFill>
                          <a:latin typeface="標楷體" pitchFamily="65" charset="-120"/>
                          <a:ea typeface="標楷體" pitchFamily="65" charset="-120"/>
                          <a:cs typeface="新細明體"/>
                        </a:rPr>
                        <a:t>自動控制</a:t>
                      </a:r>
                      <a:endParaRPr lang="zh-TW" sz="1800" kern="100" dirty="0">
                        <a:latin typeface="標楷體" pitchFamily="65" charset="-120"/>
                        <a:ea typeface="標楷體" pitchFamily="65" charset="-120"/>
                        <a:cs typeface="新細明體"/>
                      </a:endParaRPr>
                    </a:p>
                  </a:txBody>
                  <a:tcPr marL="64928" marR="649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800" b="1" kern="100" dirty="0">
                          <a:latin typeface="標楷體" pitchFamily="65" charset="-120"/>
                          <a:ea typeface="標楷體" pitchFamily="65" charset="-120"/>
                          <a:cs typeface="新細明體"/>
                        </a:rPr>
                        <a:t>一、控制系統與數學模型 </a:t>
                      </a:r>
                      <a:r>
                        <a:rPr lang="zh-TW" sz="1800" kern="100" dirty="0">
                          <a:latin typeface="標楷體" pitchFamily="65" charset="-120"/>
                          <a:ea typeface="標楷體" pitchFamily="65" charset="-120"/>
                          <a:cs typeface="新細明體"/>
                        </a:rPr>
                        <a:t>（控制系統元件、控制系統之</a:t>
                      </a:r>
                    </a:p>
                    <a:p>
                      <a:pPr>
                        <a:spcAft>
                          <a:spcPts val="0"/>
                        </a:spcAft>
                      </a:pPr>
                      <a:r>
                        <a:rPr lang="en-US" sz="1800" b="1" kern="100" dirty="0">
                          <a:latin typeface="標楷體" pitchFamily="65" charset="-120"/>
                          <a:ea typeface="標楷體" pitchFamily="65" charset="-120"/>
                          <a:cs typeface="新細明體"/>
                        </a:rPr>
                        <a:t>    </a:t>
                      </a:r>
                      <a:r>
                        <a:rPr lang="zh-TW" sz="1800" kern="100" dirty="0">
                          <a:latin typeface="標楷體" pitchFamily="65" charset="-120"/>
                          <a:ea typeface="標楷體" pitchFamily="65" charset="-120"/>
                          <a:cs typeface="新細明體"/>
                        </a:rPr>
                        <a:t>方塊圖和轉移函數、控制系統之頻率響應函數</a:t>
                      </a:r>
                      <a:r>
                        <a:rPr lang="en-US" sz="1800" kern="100" dirty="0">
                          <a:latin typeface="標楷體" pitchFamily="65" charset="-120"/>
                          <a:ea typeface="標楷體" pitchFamily="65" charset="-120"/>
                          <a:cs typeface="新細明體"/>
                        </a:rPr>
                        <a:t>)</a:t>
                      </a:r>
                      <a:endParaRPr lang="zh-TW" sz="1800" kern="100" dirty="0">
                        <a:latin typeface="標楷體" pitchFamily="65" charset="-120"/>
                        <a:ea typeface="標楷體" pitchFamily="65" charset="-120"/>
                        <a:cs typeface="新細明體"/>
                      </a:endParaRPr>
                    </a:p>
                    <a:p>
                      <a:pPr>
                        <a:spcAft>
                          <a:spcPts val="0"/>
                        </a:spcAft>
                      </a:pPr>
                      <a:r>
                        <a:rPr lang="zh-TW" sz="1800" b="1" kern="100" dirty="0">
                          <a:latin typeface="標楷體" pitchFamily="65" charset="-120"/>
                          <a:ea typeface="標楷體" pitchFamily="65" charset="-120"/>
                          <a:cs typeface="新細明體"/>
                        </a:rPr>
                        <a:t>二、系統動態分析及性能</a:t>
                      </a:r>
                      <a:r>
                        <a:rPr lang="zh-TW" sz="1800" kern="100" dirty="0">
                          <a:latin typeface="標楷體" pitchFamily="65" charset="-120"/>
                          <a:ea typeface="標楷體" pitchFamily="65" charset="-120"/>
                          <a:cs typeface="新細明體"/>
                        </a:rPr>
                        <a:t>（暫態響應，穩態響應，</a:t>
                      </a:r>
                      <a:r>
                        <a:rPr lang="zh-TW" sz="1800" kern="100" dirty="0" smtClean="0">
                          <a:latin typeface="標楷體" pitchFamily="65" charset="-120"/>
                          <a:ea typeface="標楷體" pitchFamily="65" charset="-120"/>
                          <a:cs typeface="新細明體"/>
                        </a:rPr>
                        <a:t>干擾</a:t>
                      </a:r>
                      <a:endParaRPr lang="en-US" altLang="zh-TW" sz="1800" kern="100" dirty="0" smtClean="0">
                        <a:latin typeface="標楷體" pitchFamily="65" charset="-120"/>
                        <a:ea typeface="標楷體" pitchFamily="65" charset="-120"/>
                        <a:cs typeface="新細明體"/>
                      </a:endParaRPr>
                    </a:p>
                    <a:p>
                      <a:pPr>
                        <a:spcAft>
                          <a:spcPts val="0"/>
                        </a:spcAft>
                      </a:pPr>
                      <a:r>
                        <a:rPr lang="zh-TW" altLang="en-US" sz="1800" kern="100" dirty="0" smtClean="0">
                          <a:latin typeface="標楷體" pitchFamily="65" charset="-120"/>
                          <a:ea typeface="標楷體" pitchFamily="65" charset="-120"/>
                          <a:cs typeface="新細明體"/>
                        </a:rPr>
                        <a:t>    </a:t>
                      </a:r>
                      <a:r>
                        <a:rPr lang="zh-TW" sz="1800" kern="100" dirty="0" smtClean="0">
                          <a:latin typeface="標楷體" pitchFamily="65" charset="-120"/>
                          <a:ea typeface="標楷體" pitchFamily="65" charset="-120"/>
                          <a:cs typeface="新細明體"/>
                        </a:rPr>
                        <a:t>響應</a:t>
                      </a:r>
                      <a:r>
                        <a:rPr lang="zh-TW" sz="1800" kern="100" dirty="0">
                          <a:latin typeface="標楷體" pitchFamily="65" charset="-120"/>
                          <a:ea typeface="標楷體" pitchFamily="65" charset="-120"/>
                          <a:cs typeface="新細明體"/>
                        </a:rPr>
                        <a:t>、控制系統之靈敏度分析、時域性能和頻域</a:t>
                      </a:r>
                      <a:r>
                        <a:rPr lang="zh-TW" sz="1800" kern="100" dirty="0" smtClean="0">
                          <a:latin typeface="標楷體" pitchFamily="65" charset="-120"/>
                          <a:ea typeface="標楷體" pitchFamily="65" charset="-120"/>
                          <a:cs typeface="新細明體"/>
                        </a:rPr>
                        <a:t>性</a:t>
                      </a:r>
                      <a:endParaRPr lang="en-US" altLang="zh-TW" sz="1800" kern="100" dirty="0" smtClean="0">
                        <a:latin typeface="標楷體" pitchFamily="65" charset="-120"/>
                        <a:ea typeface="標楷體" pitchFamily="65" charset="-120"/>
                        <a:cs typeface="新細明體"/>
                      </a:endParaRPr>
                    </a:p>
                    <a:p>
                      <a:pPr>
                        <a:spcAft>
                          <a:spcPts val="0"/>
                        </a:spcAft>
                      </a:pPr>
                      <a:r>
                        <a:rPr lang="zh-TW" altLang="en-US" sz="1800" kern="100" dirty="0" smtClean="0">
                          <a:latin typeface="標楷體" pitchFamily="65" charset="-120"/>
                          <a:ea typeface="標楷體" pitchFamily="65" charset="-120"/>
                          <a:cs typeface="新細明體"/>
                        </a:rPr>
                        <a:t>    </a:t>
                      </a:r>
                      <a:r>
                        <a:rPr lang="zh-TW" sz="1800" kern="100" dirty="0" smtClean="0">
                          <a:latin typeface="標楷體" pitchFamily="65" charset="-120"/>
                          <a:ea typeface="標楷體" pitchFamily="65" charset="-120"/>
                          <a:cs typeface="新細明體"/>
                        </a:rPr>
                        <a:t>能</a:t>
                      </a:r>
                      <a:r>
                        <a:rPr lang="en-US" sz="1800" kern="100" dirty="0">
                          <a:latin typeface="標楷體" pitchFamily="65" charset="-120"/>
                          <a:ea typeface="標楷體" pitchFamily="65" charset="-120"/>
                          <a:cs typeface="新細明體"/>
                        </a:rPr>
                        <a:t>)</a:t>
                      </a:r>
                      <a:endParaRPr lang="zh-TW" sz="1800" kern="100" dirty="0">
                        <a:latin typeface="標楷體" pitchFamily="65" charset="-120"/>
                        <a:ea typeface="標楷體" pitchFamily="65" charset="-120"/>
                        <a:cs typeface="新細明體"/>
                      </a:endParaRPr>
                    </a:p>
                    <a:p>
                      <a:pPr>
                        <a:spcAft>
                          <a:spcPts val="0"/>
                        </a:spcAft>
                      </a:pPr>
                      <a:r>
                        <a:rPr lang="zh-TW" sz="1800" b="1" kern="100" dirty="0">
                          <a:latin typeface="標楷體" pitchFamily="65" charset="-120"/>
                          <a:ea typeface="標楷體" pitchFamily="65" charset="-120"/>
                          <a:cs typeface="新細明體"/>
                        </a:rPr>
                        <a:t>三、線性回授控制系統之穩定性分析</a:t>
                      </a:r>
                      <a:r>
                        <a:rPr lang="zh-TW" sz="1800" kern="100" dirty="0">
                          <a:latin typeface="標楷體" pitchFamily="65" charset="-120"/>
                          <a:ea typeface="標楷體" pitchFamily="65" charset="-120"/>
                          <a:cs typeface="新細明體"/>
                        </a:rPr>
                        <a:t>（系統穩定性</a:t>
                      </a:r>
                      <a:r>
                        <a:rPr lang="zh-TW" sz="1800" kern="100" dirty="0" smtClean="0">
                          <a:latin typeface="標楷體" pitchFamily="65" charset="-120"/>
                          <a:ea typeface="標楷體" pitchFamily="65" charset="-120"/>
                          <a:cs typeface="新細明體"/>
                        </a:rPr>
                        <a:t>法</a:t>
                      </a:r>
                      <a:r>
                        <a:rPr lang="zh-TW" altLang="en-US" sz="1800" kern="100" dirty="0" smtClean="0">
                          <a:latin typeface="標楷體" pitchFamily="65" charset="-120"/>
                          <a:ea typeface="標楷體" pitchFamily="65" charset="-120"/>
                          <a:cs typeface="新細明體"/>
                        </a:rPr>
                        <a:t>則</a:t>
                      </a:r>
                      <a:endParaRPr lang="zh-TW" sz="1800" kern="100" dirty="0">
                        <a:latin typeface="標楷體" pitchFamily="65" charset="-120"/>
                        <a:ea typeface="標楷體" pitchFamily="65" charset="-120"/>
                        <a:cs typeface="新細明體"/>
                      </a:endParaRPr>
                    </a:p>
                    <a:p>
                      <a:pPr indent="304800">
                        <a:spcAft>
                          <a:spcPts val="0"/>
                        </a:spcAft>
                      </a:pPr>
                      <a:r>
                        <a:rPr lang="zh-TW" altLang="en-US" sz="1800" kern="100" baseline="0" dirty="0" smtClean="0">
                          <a:latin typeface="標楷體" pitchFamily="65" charset="-120"/>
                          <a:ea typeface="標楷體" pitchFamily="65" charset="-120"/>
                          <a:cs typeface="新細明體"/>
                        </a:rPr>
                        <a:t> </a:t>
                      </a:r>
                      <a:r>
                        <a:rPr lang="zh-TW" sz="1800" kern="100" dirty="0" smtClean="0">
                          <a:latin typeface="標楷體" pitchFamily="65" charset="-120"/>
                          <a:ea typeface="標楷體" pitchFamily="65" charset="-120"/>
                          <a:cs typeface="新細明體"/>
                        </a:rPr>
                        <a:t>〔</a:t>
                      </a:r>
                      <a:r>
                        <a:rPr lang="zh-TW" sz="1800" kern="100" dirty="0">
                          <a:latin typeface="標楷體" pitchFamily="65" charset="-120"/>
                          <a:ea typeface="標楷體" pitchFamily="65" charset="-120"/>
                          <a:cs typeface="新細明體"/>
                        </a:rPr>
                        <a:t>羅氏及奈氏穩定性法則等〕、根軌跡圖分析）</a:t>
                      </a:r>
                    </a:p>
                    <a:p>
                      <a:pPr>
                        <a:spcAft>
                          <a:spcPts val="0"/>
                        </a:spcAft>
                      </a:pPr>
                      <a:r>
                        <a:rPr lang="zh-TW" sz="1800" b="1" kern="100" dirty="0">
                          <a:latin typeface="標楷體" pitchFamily="65" charset="-120"/>
                          <a:ea typeface="標楷體" pitchFamily="65" charset="-120"/>
                          <a:cs typeface="新細明體"/>
                        </a:rPr>
                        <a:t>四、回授控制系統設計與實現</a:t>
                      </a:r>
                      <a:r>
                        <a:rPr lang="zh-TW" sz="1800" kern="100" dirty="0">
                          <a:latin typeface="標楷體" pitchFamily="65" charset="-120"/>
                          <a:ea typeface="標楷體" pitchFamily="65" charset="-120"/>
                          <a:cs typeface="新細明體"/>
                        </a:rPr>
                        <a:t>（比例—積分—微分控制</a:t>
                      </a:r>
                    </a:p>
                    <a:p>
                      <a:pPr>
                        <a:spcAft>
                          <a:spcPts val="0"/>
                        </a:spcAft>
                      </a:pPr>
                      <a:r>
                        <a:rPr lang="en-US" sz="1800" kern="100" dirty="0">
                          <a:latin typeface="標楷體" pitchFamily="65" charset="-120"/>
                          <a:ea typeface="標楷體" pitchFamily="65" charset="-120"/>
                          <a:cs typeface="新細明體"/>
                        </a:rPr>
                        <a:t>    </a:t>
                      </a:r>
                      <a:r>
                        <a:rPr lang="zh-TW" sz="1800" kern="100" dirty="0">
                          <a:latin typeface="標楷體" pitchFamily="65" charset="-120"/>
                          <a:ea typeface="標楷體" pitchFamily="65" charset="-120"/>
                          <a:cs typeface="新細明體"/>
                        </a:rPr>
                        <a:t>器、補償器設計</a:t>
                      </a:r>
                      <a:r>
                        <a:rPr lang="en-US" sz="1800" kern="100" dirty="0">
                          <a:latin typeface="標楷體" pitchFamily="65" charset="-120"/>
                          <a:ea typeface="標楷體" pitchFamily="65" charset="-120"/>
                          <a:cs typeface="新細明體"/>
                        </a:rPr>
                        <a:t>)</a:t>
                      </a:r>
                      <a:endParaRPr lang="zh-TW" sz="1800" kern="100" dirty="0">
                        <a:latin typeface="標楷體" pitchFamily="65" charset="-120"/>
                        <a:ea typeface="標楷體" pitchFamily="65" charset="-120"/>
                        <a:cs typeface="新細明體"/>
                      </a:endParaRPr>
                    </a:p>
                  </a:txBody>
                  <a:tcPr marL="64928" marR="649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8186">
                <a:tc>
                  <a:txBody>
                    <a:bodyPr/>
                    <a:lstStyle/>
                    <a:p>
                      <a:pPr algn="ctr">
                        <a:spcAft>
                          <a:spcPts val="0"/>
                        </a:spcAft>
                      </a:pPr>
                      <a:r>
                        <a:rPr lang="zh-TW" sz="1800" b="1" kern="100" dirty="0" smtClean="0">
                          <a:solidFill>
                            <a:srgbClr val="000000"/>
                          </a:solidFill>
                          <a:latin typeface="標楷體" pitchFamily="65" charset="-120"/>
                          <a:ea typeface="標楷體" pitchFamily="65" charset="-120"/>
                          <a:cs typeface="Arial"/>
                        </a:rPr>
                        <a:t>熱力學</a:t>
                      </a:r>
                      <a:endParaRPr lang="en-US" altLang="zh-TW" sz="1800" b="1" kern="100" dirty="0" smtClean="0">
                        <a:solidFill>
                          <a:srgbClr val="000000"/>
                        </a:solidFill>
                        <a:latin typeface="標楷體" pitchFamily="65" charset="-120"/>
                        <a:ea typeface="標楷體" pitchFamily="65" charset="-120"/>
                        <a:cs typeface="Arial"/>
                      </a:endParaRPr>
                    </a:p>
                    <a:p>
                      <a:pPr algn="ctr">
                        <a:spcAft>
                          <a:spcPts val="0"/>
                        </a:spcAft>
                      </a:pPr>
                      <a:r>
                        <a:rPr lang="en-US" sz="1800" b="1" kern="100" dirty="0" smtClean="0">
                          <a:solidFill>
                            <a:srgbClr val="000000"/>
                          </a:solidFill>
                          <a:latin typeface="標楷體" pitchFamily="65" charset="-120"/>
                          <a:ea typeface="標楷體" pitchFamily="65" charset="-120"/>
                          <a:cs typeface="Arial"/>
                        </a:rPr>
                        <a:t>(</a:t>
                      </a:r>
                      <a:r>
                        <a:rPr lang="zh-TW" sz="1800" b="1" kern="100" dirty="0">
                          <a:solidFill>
                            <a:srgbClr val="000000"/>
                          </a:solidFill>
                          <a:latin typeface="標楷體" pitchFamily="65" charset="-120"/>
                          <a:ea typeface="標楷體" pitchFamily="65" charset="-120"/>
                          <a:cs typeface="Arial"/>
                        </a:rPr>
                        <a:t>含熱傳學</a:t>
                      </a:r>
                      <a:r>
                        <a:rPr lang="en-US" sz="1800" b="1" kern="100" dirty="0">
                          <a:solidFill>
                            <a:srgbClr val="000000"/>
                          </a:solidFill>
                          <a:latin typeface="標楷體" pitchFamily="65" charset="-120"/>
                          <a:ea typeface="標楷體" pitchFamily="65" charset="-120"/>
                          <a:cs typeface="Arial"/>
                        </a:rPr>
                        <a:t>)</a:t>
                      </a:r>
                      <a:endParaRPr lang="zh-TW" sz="1800" kern="100" dirty="0">
                        <a:latin typeface="標楷體" pitchFamily="65" charset="-120"/>
                        <a:ea typeface="標楷體" pitchFamily="65" charset="-120"/>
                        <a:cs typeface="新細明體"/>
                      </a:endParaRPr>
                    </a:p>
                  </a:txBody>
                  <a:tcPr marL="64928" marR="649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800" b="1" dirty="0">
                          <a:solidFill>
                            <a:srgbClr val="000000"/>
                          </a:solidFill>
                          <a:latin typeface="標楷體" pitchFamily="65" charset="-120"/>
                          <a:ea typeface="標楷體" pitchFamily="65" charset="-120"/>
                          <a:cs typeface="新細明體"/>
                        </a:rPr>
                        <a:t>一、熱傳導之基本觀念和應用</a:t>
                      </a:r>
                      <a:endParaRPr lang="zh-TW" sz="1800" dirty="0">
                        <a:latin typeface="標楷體" pitchFamily="65" charset="-120"/>
                        <a:ea typeface="標楷體" pitchFamily="65" charset="-120"/>
                        <a:cs typeface="新細明體"/>
                      </a:endParaRPr>
                    </a:p>
                    <a:p>
                      <a:pPr>
                        <a:spcAft>
                          <a:spcPts val="0"/>
                        </a:spcAft>
                      </a:pPr>
                      <a:r>
                        <a:rPr lang="zh-TW" sz="1800" b="1" dirty="0">
                          <a:solidFill>
                            <a:srgbClr val="000000"/>
                          </a:solidFill>
                          <a:latin typeface="標楷體" pitchFamily="65" charset="-120"/>
                          <a:ea typeface="標楷體" pitchFamily="65" charset="-120"/>
                          <a:cs typeface="新細明體"/>
                        </a:rPr>
                        <a:t>二、熱對流之基本觀念和應用</a:t>
                      </a:r>
                      <a:endParaRPr lang="zh-TW" sz="1800" dirty="0">
                        <a:latin typeface="標楷體" pitchFamily="65" charset="-120"/>
                        <a:ea typeface="標楷體" pitchFamily="65" charset="-120"/>
                        <a:cs typeface="新細明體"/>
                      </a:endParaRPr>
                    </a:p>
                    <a:p>
                      <a:pPr>
                        <a:spcAft>
                          <a:spcPts val="0"/>
                        </a:spcAft>
                      </a:pPr>
                      <a:r>
                        <a:rPr lang="zh-TW" sz="1800" b="1" dirty="0">
                          <a:solidFill>
                            <a:srgbClr val="000000"/>
                          </a:solidFill>
                          <a:latin typeface="標楷體" pitchFamily="65" charset="-120"/>
                          <a:ea typeface="標楷體" pitchFamily="65" charset="-120"/>
                          <a:cs typeface="新細明體"/>
                        </a:rPr>
                        <a:t>三、熱力學第一定律和第二定律基本觀念和應用</a:t>
                      </a:r>
                      <a:endParaRPr lang="zh-TW" sz="1800" dirty="0">
                        <a:latin typeface="標楷體" pitchFamily="65" charset="-120"/>
                        <a:ea typeface="標楷體" pitchFamily="65" charset="-120"/>
                        <a:cs typeface="新細明體"/>
                      </a:endParaRPr>
                    </a:p>
                    <a:p>
                      <a:pPr>
                        <a:spcAft>
                          <a:spcPts val="0"/>
                        </a:spcAft>
                      </a:pPr>
                      <a:r>
                        <a:rPr lang="zh-TW" sz="1800" b="1" dirty="0">
                          <a:solidFill>
                            <a:srgbClr val="000000"/>
                          </a:solidFill>
                          <a:latin typeface="標楷體" pitchFamily="65" charset="-120"/>
                          <a:ea typeface="標楷體" pitchFamily="65" charset="-120"/>
                          <a:cs typeface="新細明體"/>
                        </a:rPr>
                        <a:t>四、常用熱機熱力循環之效率</a:t>
                      </a:r>
                      <a:endParaRPr lang="zh-TW" sz="1800" dirty="0">
                        <a:latin typeface="標楷體" pitchFamily="65" charset="-120"/>
                        <a:ea typeface="標楷體" pitchFamily="65" charset="-120"/>
                        <a:cs typeface="新細明體"/>
                      </a:endParaRPr>
                    </a:p>
                    <a:p>
                      <a:pPr>
                        <a:spcAft>
                          <a:spcPts val="0"/>
                        </a:spcAft>
                      </a:pPr>
                      <a:r>
                        <a:rPr lang="zh-TW" sz="1800" b="1" dirty="0">
                          <a:solidFill>
                            <a:srgbClr val="000000"/>
                          </a:solidFill>
                          <a:latin typeface="標楷體" pitchFamily="65" charset="-120"/>
                          <a:ea typeface="標楷體" pitchFamily="65" charset="-120"/>
                          <a:cs typeface="新細明體"/>
                        </a:rPr>
                        <a:t>五、熵增原理和可用能在熱力系統之應用</a:t>
                      </a:r>
                      <a:endParaRPr lang="zh-TW" sz="1800" dirty="0">
                        <a:latin typeface="標楷體" pitchFamily="65" charset="-120"/>
                        <a:ea typeface="標楷體" pitchFamily="65" charset="-120"/>
                        <a:cs typeface="新細明體"/>
                      </a:endParaRPr>
                    </a:p>
                  </a:txBody>
                  <a:tcPr marL="64928" marR="649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1"/>
          <p:cNvSpPr>
            <a:spLocks noGrp="1"/>
          </p:cNvSpPr>
          <p:nvPr>
            <p:ph type="title"/>
          </p:nvPr>
        </p:nvSpPr>
        <p:spPr>
          <a:xfrm>
            <a:off x="1043608" y="764704"/>
            <a:ext cx="7848872" cy="1143000"/>
          </a:xfrm>
        </p:spPr>
        <p:txBody>
          <a:bodyPr>
            <a:noAutofit/>
          </a:bodyPr>
          <a:lstStyle/>
          <a:p>
            <a:r>
              <a:rPr lang="zh-TW" altLang="zh-TW" sz="3200" b="1" dirty="0">
                <a:latin typeface="標楷體" pitchFamily="65" charset="-120"/>
                <a:ea typeface="標楷體" pitchFamily="65" charset="-120"/>
              </a:rPr>
              <a:t>五、</a:t>
            </a:r>
            <a:r>
              <a:rPr lang="zh-TW" altLang="zh-TW" sz="3200" b="1" u="sng" dirty="0">
                <a:latin typeface="標楷體" pitchFamily="65" charset="-120"/>
                <a:ea typeface="標楷體" pitchFamily="65" charset="-120"/>
              </a:rPr>
              <a:t>考試領域科目內容大綱與題</a:t>
            </a:r>
            <a:r>
              <a:rPr lang="zh-TW" altLang="zh-TW" sz="3200" b="1" u="sng" dirty="0" smtClean="0">
                <a:latin typeface="標楷體" pitchFamily="65" charset="-120"/>
                <a:ea typeface="標楷體" pitchFamily="65" charset="-120"/>
              </a:rPr>
              <a:t>型</a:t>
            </a:r>
            <a:r>
              <a:rPr lang="en-US" altLang="zh-TW" sz="2800" b="1" u="sng" dirty="0" smtClean="0">
                <a:latin typeface="標楷體" pitchFamily="65" charset="-120"/>
                <a:ea typeface="標楷體" pitchFamily="65" charset="-120"/>
              </a:rPr>
              <a:t>(5/5)</a:t>
            </a:r>
            <a:r>
              <a:rPr lang="zh-TW" altLang="zh-TW" sz="2800" dirty="0">
                <a:latin typeface="標楷體" pitchFamily="65" charset="-120"/>
                <a:ea typeface="標楷體" pitchFamily="65" charset="-120"/>
              </a:rPr>
              <a:t/>
            </a:r>
            <a:br>
              <a:rPr lang="zh-TW" altLang="zh-TW" sz="2800" dirty="0">
                <a:latin typeface="標楷體" pitchFamily="65" charset="-120"/>
                <a:ea typeface="標楷體" pitchFamily="65" charset="-120"/>
              </a:rPr>
            </a:br>
            <a:endParaRPr lang="zh-TW" altLang="en-US" sz="2800" dirty="0">
              <a:latin typeface="標楷體" pitchFamily="65" charset="-120"/>
              <a:ea typeface="標楷體" pitchFamily="65" charset="-120"/>
            </a:endParaRPr>
          </a:p>
        </p:txBody>
      </p:sp>
      <p:graphicFrame>
        <p:nvGraphicFramePr>
          <p:cNvPr id="3" name="表格 2"/>
          <p:cNvGraphicFramePr>
            <a:graphicFrameLocks noGrp="1"/>
          </p:cNvGraphicFramePr>
          <p:nvPr/>
        </p:nvGraphicFramePr>
        <p:xfrm>
          <a:off x="827584" y="1844824"/>
          <a:ext cx="7776864" cy="2296521"/>
        </p:xfrm>
        <a:graphic>
          <a:graphicData uri="http://schemas.openxmlformats.org/drawingml/2006/table">
            <a:tbl>
              <a:tblPr/>
              <a:tblGrid>
                <a:gridCol w="1687433"/>
                <a:gridCol w="6089431"/>
              </a:tblGrid>
              <a:tr h="2296521">
                <a:tc>
                  <a:txBody>
                    <a:bodyPr/>
                    <a:lstStyle/>
                    <a:p>
                      <a:pPr algn="ctr">
                        <a:spcAft>
                          <a:spcPts val="0"/>
                        </a:spcAft>
                      </a:pPr>
                      <a:r>
                        <a:rPr lang="zh-TW" sz="1800" b="1" kern="100" dirty="0">
                          <a:solidFill>
                            <a:srgbClr val="000000"/>
                          </a:solidFill>
                          <a:latin typeface="標楷體" pitchFamily="65" charset="-120"/>
                          <a:ea typeface="標楷體" pitchFamily="65" charset="-120"/>
                        </a:rPr>
                        <a:t>流體力學</a:t>
                      </a:r>
                      <a:endParaRPr lang="zh-TW" sz="1800" kern="100" dirty="0">
                        <a:latin typeface="標楷體" pitchFamily="65" charset="-120"/>
                        <a:ea typeface="標楷體" pitchFamily="65" charset="-120"/>
                      </a:endParaRPr>
                    </a:p>
                  </a:txBody>
                  <a:tcPr marL="64928" marR="649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TW" sz="1800" b="1" kern="100" dirty="0">
                          <a:latin typeface="標楷體" pitchFamily="65" charset="-120"/>
                          <a:ea typeface="標楷體" pitchFamily="65" charset="-120"/>
                        </a:rPr>
                        <a:t>一、流體靜力學</a:t>
                      </a:r>
                      <a:r>
                        <a:rPr lang="zh-TW" sz="1800" kern="100" dirty="0">
                          <a:latin typeface="標楷體" pitchFamily="65" charset="-120"/>
                          <a:ea typeface="標楷體" pitchFamily="65" charset="-120"/>
                        </a:rPr>
                        <a:t>（靜壓流體總力、壓力量測、表面靜壓、</a:t>
                      </a:r>
                    </a:p>
                    <a:p>
                      <a:pPr>
                        <a:spcAft>
                          <a:spcPts val="0"/>
                        </a:spcAft>
                      </a:pPr>
                      <a:r>
                        <a:rPr lang="en-US" sz="1800" b="1" kern="100" dirty="0">
                          <a:latin typeface="標楷體" pitchFamily="65" charset="-120"/>
                          <a:ea typeface="標楷體" pitchFamily="65" charset="-120"/>
                        </a:rPr>
                        <a:t>   </a:t>
                      </a:r>
                      <a:r>
                        <a:rPr lang="en-US" sz="1800" kern="100" dirty="0">
                          <a:latin typeface="標楷體" pitchFamily="65" charset="-120"/>
                          <a:ea typeface="標楷體" pitchFamily="65" charset="-120"/>
                        </a:rPr>
                        <a:t> </a:t>
                      </a:r>
                      <a:r>
                        <a:rPr lang="zh-TW" sz="1800" kern="100" dirty="0">
                          <a:latin typeface="標楷體" pitchFamily="65" charset="-120"/>
                          <a:ea typeface="標楷體" pitchFamily="65" charset="-120"/>
                        </a:rPr>
                        <a:t>動態流體壓力</a:t>
                      </a:r>
                      <a:r>
                        <a:rPr lang="en-US" sz="1800" kern="100" dirty="0">
                          <a:latin typeface="標楷體" pitchFamily="65" charset="-120"/>
                          <a:ea typeface="標楷體" pitchFamily="65" charset="-120"/>
                        </a:rPr>
                        <a:t>)</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二、流體運動學</a:t>
                      </a:r>
                      <a:r>
                        <a:rPr lang="zh-TW" sz="1800" kern="100" dirty="0">
                          <a:latin typeface="標楷體" pitchFamily="65" charset="-120"/>
                          <a:ea typeface="標楷體" pitchFamily="65" charset="-120"/>
                        </a:rPr>
                        <a:t>（流速場、加速度場、雷諾轉換定理）</a:t>
                      </a:r>
                    </a:p>
                    <a:p>
                      <a:pPr>
                        <a:spcAft>
                          <a:spcPts val="0"/>
                        </a:spcAft>
                      </a:pPr>
                      <a:r>
                        <a:rPr lang="zh-TW" sz="1800" b="1" kern="100" dirty="0">
                          <a:latin typeface="標楷體" pitchFamily="65" charset="-120"/>
                          <a:ea typeface="標楷體" pitchFamily="65" charset="-120"/>
                        </a:rPr>
                        <a:t>三、流體動力學</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伯努利方程式、連續方程式、動量方程</a:t>
                      </a:r>
                    </a:p>
                    <a:p>
                      <a:pPr>
                        <a:spcAft>
                          <a:spcPts val="0"/>
                        </a:spcAft>
                      </a:pPr>
                      <a:r>
                        <a:rPr lang="en-US" sz="1800" kern="100" dirty="0">
                          <a:latin typeface="標楷體" pitchFamily="65" charset="-120"/>
                          <a:ea typeface="標楷體" pitchFamily="65" charset="-120"/>
                        </a:rPr>
                        <a:t>    </a:t>
                      </a:r>
                      <a:r>
                        <a:rPr lang="zh-TW" sz="1800" kern="100" dirty="0">
                          <a:latin typeface="標楷體" pitchFamily="65" charset="-120"/>
                          <a:ea typeface="標楷體" pitchFamily="65" charset="-120"/>
                        </a:rPr>
                        <a:t>式、能量方程式、那維爾</a:t>
                      </a:r>
                      <a:r>
                        <a:rPr lang="en-US" sz="1800" kern="100" dirty="0">
                          <a:latin typeface="標楷體" pitchFamily="65" charset="-120"/>
                          <a:ea typeface="標楷體" pitchFamily="65" charset="-120"/>
                        </a:rPr>
                        <a:t>-</a:t>
                      </a:r>
                      <a:r>
                        <a:rPr lang="zh-TW" sz="1800" kern="100" dirty="0">
                          <a:latin typeface="標楷體" pitchFamily="65" charset="-120"/>
                          <a:ea typeface="標楷體" pitchFamily="65" charset="-120"/>
                        </a:rPr>
                        <a:t>史托克方程式</a:t>
                      </a:r>
                      <a:r>
                        <a:rPr lang="en-US" sz="1800" kern="100" dirty="0">
                          <a:latin typeface="標楷體" pitchFamily="65" charset="-120"/>
                          <a:ea typeface="標楷體" pitchFamily="65" charset="-120"/>
                        </a:rPr>
                        <a:t>)</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四、因次分析</a:t>
                      </a:r>
                      <a:r>
                        <a:rPr lang="zh-TW" sz="1800" kern="100" dirty="0">
                          <a:latin typeface="標楷體" pitchFamily="65" charset="-120"/>
                          <a:ea typeface="標楷體" pitchFamily="65" charset="-120"/>
                        </a:rPr>
                        <a:t>（相似律、白金漢</a:t>
                      </a:r>
                      <a:r>
                        <a:rPr lang="en-US" sz="1800" kern="100" dirty="0">
                          <a:latin typeface="標楷體" pitchFamily="65" charset="-120"/>
                          <a:ea typeface="標楷體" pitchFamily="65" charset="-120"/>
                        </a:rPr>
                        <a:t>Pi</a:t>
                      </a:r>
                      <a:r>
                        <a:rPr lang="zh-TW" sz="1800" kern="100" dirty="0">
                          <a:latin typeface="標楷體" pitchFamily="65" charset="-120"/>
                          <a:ea typeface="標楷體" pitchFamily="65" charset="-120"/>
                        </a:rPr>
                        <a:t>定理、模型試驗</a:t>
                      </a:r>
                      <a:r>
                        <a:rPr lang="fr-FR" sz="1800" kern="100" dirty="0">
                          <a:latin typeface="標楷體" pitchFamily="65" charset="-120"/>
                          <a:ea typeface="標楷體" pitchFamily="65" charset="-120"/>
                        </a:rPr>
                        <a:t>)</a:t>
                      </a:r>
                      <a:endParaRPr lang="zh-TW" sz="1800" kern="100" dirty="0">
                        <a:latin typeface="標楷體" pitchFamily="65" charset="-120"/>
                        <a:ea typeface="標楷體" pitchFamily="65" charset="-120"/>
                      </a:endParaRPr>
                    </a:p>
                    <a:p>
                      <a:pPr>
                        <a:spcAft>
                          <a:spcPts val="0"/>
                        </a:spcAft>
                      </a:pPr>
                      <a:r>
                        <a:rPr lang="zh-TW" sz="1800" b="1" kern="100" dirty="0">
                          <a:latin typeface="標楷體" pitchFamily="65" charset="-120"/>
                          <a:ea typeface="標楷體" pitchFamily="65" charset="-120"/>
                        </a:rPr>
                        <a:t>五、管流與沉浸體繞流</a:t>
                      </a:r>
                      <a:r>
                        <a:rPr lang="zh-TW" sz="1800" kern="100" dirty="0">
                          <a:latin typeface="標楷體" pitchFamily="65" charset="-120"/>
                          <a:ea typeface="標楷體" pitchFamily="65" charset="-120"/>
                        </a:rPr>
                        <a:t>（層流與紊流、水頭損失、管路</a:t>
                      </a:r>
                    </a:p>
                    <a:p>
                      <a:pPr>
                        <a:spcAft>
                          <a:spcPts val="0"/>
                        </a:spcAft>
                      </a:pPr>
                      <a:r>
                        <a:rPr lang="en-US" sz="1800" kern="100" dirty="0">
                          <a:latin typeface="標楷體" pitchFamily="65" charset="-120"/>
                          <a:ea typeface="標楷體" pitchFamily="65" charset="-120"/>
                        </a:rPr>
                        <a:t>    </a:t>
                      </a:r>
                      <a:r>
                        <a:rPr lang="zh-TW" sz="1800" kern="100" dirty="0">
                          <a:latin typeface="標楷體" pitchFamily="65" charset="-120"/>
                          <a:ea typeface="標楷體" pitchFamily="65" charset="-120"/>
                        </a:rPr>
                        <a:t>與幫浦、邊界層特性、阻力與升力</a:t>
                      </a:r>
                      <a:r>
                        <a:rPr lang="en-US" sz="1800" kern="100" dirty="0">
                          <a:latin typeface="標楷體" pitchFamily="65" charset="-120"/>
                          <a:ea typeface="標楷體" pitchFamily="65" charset="-120"/>
                        </a:rPr>
                        <a:t>)</a:t>
                      </a:r>
                      <a:endParaRPr lang="zh-TW" sz="1800" kern="100" dirty="0">
                        <a:latin typeface="標楷體" pitchFamily="65" charset="-120"/>
                        <a:ea typeface="標楷體" pitchFamily="65" charset="-120"/>
                      </a:endParaRPr>
                    </a:p>
                  </a:txBody>
                  <a:tcPr marL="64928" marR="6492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4577" name="Rectangle 1"/>
          <p:cNvSpPr>
            <a:spLocks noChangeArrowheads="1"/>
          </p:cNvSpPr>
          <p:nvPr/>
        </p:nvSpPr>
        <p:spPr bwMode="auto">
          <a:xfrm>
            <a:off x="1187624" y="4869160"/>
            <a:ext cx="6083717"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sz="2000" b="1" i="0" u="none" strike="noStrike" cap="none" normalizeH="0" baseline="0" dirty="0" smtClean="0">
                <a:ln>
                  <a:noFill/>
                </a:ln>
                <a:solidFill>
                  <a:srgbClr val="000000"/>
                </a:solidFill>
                <a:effectLst/>
                <a:latin typeface="標楷體" pitchFamily="65" charset="-120"/>
                <a:ea typeface="標楷體" pitchFamily="65" charset="-120"/>
                <a:cs typeface="DFKaiShu-SB-Estd-BF" charset="-120"/>
              </a:rPr>
              <a:t>題型：</a:t>
            </a:r>
            <a:r>
              <a:rPr kumimoji="1" lang="zh-TW" sz="2000" b="0" i="0" u="sng" strike="noStrike" cap="none" normalizeH="0" baseline="0" dirty="0" smtClean="0">
                <a:ln>
                  <a:noFill/>
                </a:ln>
                <a:solidFill>
                  <a:srgbClr val="000000"/>
                </a:solidFill>
                <a:effectLst/>
                <a:latin typeface="標楷體" pitchFamily="65" charset="-120"/>
                <a:ea typeface="標楷體" pitchFamily="65" charset="-120"/>
                <a:cs typeface="DFKaiShu-SB-Estd-BF" charset="-120"/>
              </a:rPr>
              <a:t>選擇題、填空題及問答題</a:t>
            </a:r>
            <a:r>
              <a:rPr kumimoji="1" lang="en-US" altLang="zh-TW" sz="2000" b="0" i="0" u="sng" strike="noStrike" cap="none" normalizeH="0" baseline="0" dirty="0" smtClean="0">
                <a:ln>
                  <a:noFill/>
                </a:ln>
                <a:solidFill>
                  <a:srgbClr val="000000"/>
                </a:solidFill>
                <a:effectLst/>
                <a:latin typeface="標楷體" pitchFamily="65" charset="-120"/>
                <a:ea typeface="標楷體" pitchFamily="65" charset="-120"/>
                <a:cs typeface="DFKaiShu-SB-Estd-BF" charset="-120"/>
              </a:rPr>
              <a:t>(</a:t>
            </a:r>
            <a:r>
              <a:rPr kumimoji="1" lang="zh-TW" altLang="en-US" sz="2000" b="0" i="0" u="sng" strike="noStrike" cap="none" normalizeH="0" baseline="0" dirty="0" smtClean="0">
                <a:ln>
                  <a:noFill/>
                </a:ln>
                <a:solidFill>
                  <a:srgbClr val="000000"/>
                </a:solidFill>
                <a:effectLst/>
                <a:latin typeface="標楷體" pitchFamily="65" charset="-120"/>
                <a:ea typeface="標楷體" pitchFamily="65" charset="-120"/>
                <a:cs typeface="DFKaiShu-SB-Estd-BF" charset="-120"/>
              </a:rPr>
              <a:t>含計算題、證明題</a:t>
            </a:r>
            <a:r>
              <a:rPr kumimoji="1" lang="en-US" altLang="zh-TW" sz="2000" b="0" i="0" u="sng" strike="noStrike" cap="none" normalizeH="0" baseline="0" dirty="0" smtClean="0">
                <a:ln>
                  <a:noFill/>
                </a:ln>
                <a:solidFill>
                  <a:srgbClr val="000000"/>
                </a:solidFill>
                <a:effectLst/>
                <a:latin typeface="標楷體" pitchFamily="65" charset="-120"/>
                <a:ea typeface="標楷體" pitchFamily="65" charset="-120"/>
                <a:cs typeface="DFKaiShu-SB-Estd-BF" charset="-120"/>
              </a:rPr>
              <a:t>)</a:t>
            </a:r>
            <a:endParaRPr kumimoji="1" lang="en-US"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6" name="Rectangle 1"/>
          <p:cNvSpPr>
            <a:spLocks noChangeArrowheads="1"/>
          </p:cNvSpPr>
          <p:nvPr/>
        </p:nvSpPr>
        <p:spPr bwMode="auto">
          <a:xfrm>
            <a:off x="1259632" y="5661248"/>
            <a:ext cx="6340197"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zh-TW" altLang="en-US" sz="2000" b="1" dirty="0" smtClean="0">
                <a:solidFill>
                  <a:srgbClr val="000000"/>
                </a:solidFill>
                <a:latin typeface="標楷體" pitchFamily="65" charset="-120"/>
                <a:ea typeface="標楷體" pitchFamily="65" charset="-120"/>
                <a:cs typeface="新細明體" pitchFamily="18" charset="-120"/>
              </a:rPr>
              <a:t>考試樣題預計於</a:t>
            </a:r>
            <a:r>
              <a:rPr kumimoji="1" lang="zh-TW" altLang="en-US" sz="2000" b="1" dirty="0" smtClean="0">
                <a:solidFill>
                  <a:srgbClr val="000000"/>
                </a:solidFill>
                <a:latin typeface="標楷體" pitchFamily="65" charset="-120"/>
                <a:ea typeface="標楷體" pitchFamily="65" charset="-120"/>
                <a:cs typeface="新細明體" pitchFamily="18" charset="-120"/>
              </a:rPr>
              <a:t>五月底在</a:t>
            </a:r>
            <a:r>
              <a:rPr kumimoji="1" lang="zh-TW" altLang="en-US" sz="2000" b="1" dirty="0" smtClean="0">
                <a:solidFill>
                  <a:srgbClr val="000000"/>
                </a:solidFill>
                <a:latin typeface="標楷體" pitchFamily="65" charset="-120"/>
                <a:ea typeface="標楷體" pitchFamily="65" charset="-120"/>
                <a:cs typeface="新細明體" pitchFamily="18" charset="-120"/>
              </a:rPr>
              <a:t>中國機械工程學會網站上公告</a:t>
            </a:r>
            <a:endParaRPr kumimoji="1" lang="en-US" altLang="zh-TW" sz="20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4800" dirty="0" smtClean="0">
                <a:latin typeface="標楷體" pitchFamily="65" charset="-120"/>
                <a:ea typeface="標楷體" pitchFamily="65" charset="-120"/>
              </a:rPr>
              <a:t>緣由</a:t>
            </a:r>
            <a:endParaRPr lang="zh-TW" altLang="en-US" sz="4800" dirty="0">
              <a:latin typeface="標楷體" pitchFamily="65" charset="-120"/>
              <a:ea typeface="標楷體" pitchFamily="65" charset="-120"/>
            </a:endParaRPr>
          </a:p>
        </p:txBody>
      </p:sp>
      <p:sp>
        <p:nvSpPr>
          <p:cNvPr id="3" name="內容版面配置區 2"/>
          <p:cNvSpPr>
            <a:spLocks noGrp="1"/>
          </p:cNvSpPr>
          <p:nvPr>
            <p:ph idx="1"/>
          </p:nvPr>
        </p:nvSpPr>
        <p:spPr>
          <a:xfrm>
            <a:off x="467544" y="2348880"/>
            <a:ext cx="8229600" cy="3264376"/>
          </a:xfrm>
        </p:spPr>
        <p:txBody>
          <a:bodyPr/>
          <a:lstStyle/>
          <a:p>
            <a:pPr>
              <a:buFont typeface="Wingdings" pitchFamily="2" charset="2"/>
              <a:buChar char="Ø"/>
            </a:pPr>
            <a:r>
              <a:rPr lang="zh-TW" altLang="en-US" dirty="0" smtClean="0">
                <a:latin typeface="標楷體" pitchFamily="65" charset="-120"/>
                <a:ea typeface="標楷體" pitchFamily="65" charset="-120"/>
              </a:rPr>
              <a:t>國內機械學界教授為因應愈來愈多的跨領域研究</a:t>
            </a:r>
            <a:r>
              <a:rPr lang="zh-TW" altLang="zh-TW" sz="2800" dirty="0" smtClean="0">
                <a:latin typeface="標楷體" pitchFamily="65" charset="-120"/>
                <a:ea typeface="標楷體" pitchFamily="65" charset="-120"/>
              </a:rPr>
              <a:t>，</a:t>
            </a:r>
            <a:r>
              <a:rPr lang="zh-TW" altLang="en-US" dirty="0" smtClean="0">
                <a:latin typeface="標楷體" pitchFamily="65" charset="-120"/>
                <a:ea typeface="標楷體" pitchFamily="65" charset="-120"/>
              </a:rPr>
              <a:t>而研究生學識廣度普遍不足</a:t>
            </a:r>
            <a:r>
              <a:rPr lang="zh-TW" altLang="zh-TW" sz="2800" dirty="0" smtClean="0">
                <a:latin typeface="標楷體" pitchFamily="65" charset="-120"/>
                <a:ea typeface="標楷體" pitchFamily="65" charset="-120"/>
              </a:rPr>
              <a:t>，</a:t>
            </a:r>
            <a:r>
              <a:rPr lang="zh-TW" altLang="en-US" dirty="0" smtClean="0">
                <a:latin typeface="標楷體" pitchFamily="65" charset="-120"/>
                <a:ea typeface="標楷體" pitchFamily="65" charset="-120"/>
              </a:rPr>
              <a:t>要求檢討目前研究所入學考試分組所造成的種種問題</a:t>
            </a:r>
            <a:r>
              <a:rPr lang="zh-TW" altLang="zh-TW" sz="2400" dirty="0" smtClean="0">
                <a:latin typeface="標楷體" pitchFamily="65" charset="-120"/>
                <a:ea typeface="標楷體" pitchFamily="65" charset="-120"/>
              </a:rPr>
              <a:t>。</a:t>
            </a:r>
            <a:endParaRPr lang="en-US" altLang="zh-TW" dirty="0" smtClean="0">
              <a:latin typeface="標楷體" pitchFamily="65" charset="-120"/>
              <a:ea typeface="標楷體" pitchFamily="65" charset="-120"/>
            </a:endParaRPr>
          </a:p>
          <a:p>
            <a:pPr>
              <a:buFont typeface="Wingdings" pitchFamily="2" charset="2"/>
              <a:buChar char="Ø"/>
            </a:pPr>
            <a:endParaRPr lang="en-US" altLang="zh-TW" dirty="0" smtClean="0">
              <a:latin typeface="標楷體" pitchFamily="65" charset="-120"/>
              <a:ea typeface="標楷體" pitchFamily="65" charset="-120"/>
            </a:endParaRPr>
          </a:p>
          <a:p>
            <a:pPr>
              <a:buFont typeface="Wingdings" pitchFamily="2" charset="2"/>
              <a:buChar char="Ø"/>
            </a:pPr>
            <a:r>
              <a:rPr lang="zh-TW" altLang="en-US" dirty="0" smtClean="0">
                <a:latin typeface="標楷體" pitchFamily="65" charset="-120"/>
                <a:ea typeface="標楷體" pitchFamily="65" charset="-120"/>
              </a:rPr>
              <a:t>國內台清交成各大學對目前研究所甄試入學</a:t>
            </a:r>
            <a:r>
              <a:rPr lang="zh-TW" altLang="zh-TW" sz="2800" dirty="0" smtClean="0">
                <a:latin typeface="標楷體" pitchFamily="65" charset="-120"/>
                <a:ea typeface="標楷體" pitchFamily="65" charset="-120"/>
              </a:rPr>
              <a:t>，</a:t>
            </a:r>
            <a:r>
              <a:rPr lang="zh-TW" altLang="en-US" dirty="0" smtClean="0">
                <a:latin typeface="標楷體" pitchFamily="65" charset="-120"/>
                <a:ea typeface="標楷體" pitchFamily="65" charset="-120"/>
              </a:rPr>
              <a:t>各校成績標準不一</a:t>
            </a:r>
            <a:r>
              <a:rPr lang="zh-TW" altLang="zh-TW" sz="2800" dirty="0" smtClean="0">
                <a:latin typeface="標楷體" pitchFamily="65" charset="-120"/>
                <a:ea typeface="標楷體" pitchFamily="65" charset="-120"/>
              </a:rPr>
              <a:t>，</a:t>
            </a:r>
            <a:r>
              <a:rPr lang="zh-TW" altLang="en-US" dirty="0" smtClean="0">
                <a:latin typeface="標楷體" pitchFamily="65" charset="-120"/>
                <a:ea typeface="標楷體" pitchFamily="65" charset="-120"/>
              </a:rPr>
              <a:t>造成學生程度與其成績不盡相符的困擾</a:t>
            </a:r>
            <a:r>
              <a:rPr lang="en-US" altLang="zh-TW" dirty="0" smtClean="0">
                <a:latin typeface="標楷體" pitchFamily="65" charset="-120"/>
                <a:ea typeface="標楷體" pitchFamily="65" charset="-120"/>
              </a:rPr>
              <a:t>,</a:t>
            </a:r>
            <a:r>
              <a:rPr lang="zh-TW" altLang="en-US" dirty="0" smtClean="0">
                <a:latin typeface="標楷體" pitchFamily="65" charset="-120"/>
                <a:ea typeface="標楷體" pitchFamily="65" charset="-120"/>
              </a:rPr>
              <a:t>希望機械學會舉辦統一測驗</a:t>
            </a:r>
            <a:r>
              <a:rPr lang="zh-TW" altLang="zh-TW" sz="2800"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115616" y="764704"/>
            <a:ext cx="7704856" cy="1080120"/>
          </a:xfrm>
        </p:spPr>
        <p:txBody>
          <a:bodyPr>
            <a:normAutofit fontScale="90000"/>
          </a:bodyPr>
          <a:lstStyle/>
          <a:p>
            <a:r>
              <a:rPr lang="zh-TW" altLang="en-US" sz="2700" b="1" dirty="0" smtClean="0">
                <a:latin typeface="標楷體" pitchFamily="65" charset="-120"/>
                <a:ea typeface="標楷體" pitchFamily="65" charset="-120"/>
              </a:rPr>
              <a:t>中國機械工程學會研究生入學能力考試成績查詢系統</a:t>
            </a:r>
            <a:r>
              <a:rPr lang="zh-TW" altLang="en-US" b="1" dirty="0" smtClean="0"/>
              <a:t/>
            </a:r>
            <a:br>
              <a:rPr lang="zh-TW" altLang="en-US" b="1" dirty="0" smtClean="0"/>
            </a:br>
            <a:endParaRPr lang="zh-TW" altLang="en-US" b="1" dirty="0"/>
          </a:p>
        </p:txBody>
      </p:sp>
      <p:graphicFrame>
        <p:nvGraphicFramePr>
          <p:cNvPr id="4" name="表格 3"/>
          <p:cNvGraphicFramePr>
            <a:graphicFrameLocks noGrp="1"/>
          </p:cNvGraphicFramePr>
          <p:nvPr/>
        </p:nvGraphicFramePr>
        <p:xfrm>
          <a:off x="899593" y="1402080"/>
          <a:ext cx="7632848" cy="4788225"/>
        </p:xfrm>
        <a:graphic>
          <a:graphicData uri="http://schemas.openxmlformats.org/drawingml/2006/table">
            <a:tbl>
              <a:tblPr/>
              <a:tblGrid>
                <a:gridCol w="1647946"/>
                <a:gridCol w="156088"/>
                <a:gridCol w="1014632"/>
                <a:gridCol w="580282"/>
                <a:gridCol w="896162"/>
                <a:gridCol w="372697"/>
                <a:gridCol w="156088"/>
                <a:gridCol w="1112764"/>
                <a:gridCol w="1696189"/>
              </a:tblGrid>
              <a:tr h="219668">
                <a:tc>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gridSpan="8">
                  <a:txBody>
                    <a:bodyPr/>
                    <a:lstStyle/>
                    <a:p>
                      <a:pPr algn="ctr">
                        <a:spcAft>
                          <a:spcPts val="0"/>
                        </a:spcAft>
                      </a:pPr>
                      <a:r>
                        <a:rPr lang="zh-TW" altLang="en-US" sz="1400" b="1" dirty="0">
                          <a:latin typeface="標楷體" pitchFamily="65" charset="-120"/>
                          <a:ea typeface="標楷體" pitchFamily="65" charset="-120"/>
                        </a:rPr>
                        <a:t>中國機械工程學會</a:t>
                      </a:r>
                      <a:r>
                        <a:rPr lang="en-US" altLang="zh-TW" sz="1400" b="1" dirty="0">
                          <a:latin typeface="標楷體" pitchFamily="65" charset="-120"/>
                          <a:ea typeface="標楷體" pitchFamily="65" charset="-120"/>
                        </a:rPr>
                        <a:t>103</a:t>
                      </a:r>
                      <a:r>
                        <a:rPr lang="zh-TW" altLang="en-US" sz="1400" b="1" dirty="0">
                          <a:latin typeface="標楷體" pitchFamily="65" charset="-120"/>
                          <a:ea typeface="標楷體" pitchFamily="65" charset="-120"/>
                        </a:rPr>
                        <a:t>年度研究生入學能力考試成績通知書 </a:t>
                      </a:r>
                      <a:endParaRPr lang="zh-TW" altLang="en-US" sz="1400" dirty="0">
                        <a:latin typeface="標楷體" pitchFamily="65" charset="-120"/>
                        <a:ea typeface="標楷體" pitchFamily="65" charset="-120"/>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308678">
                <a:tc gridSpan="3">
                  <a:txBody>
                    <a:bodyPr/>
                    <a:lstStyle/>
                    <a:p>
                      <a:pPr algn="ctr">
                        <a:spcAft>
                          <a:spcPts val="0"/>
                        </a:spcAft>
                      </a:pPr>
                      <a:r>
                        <a:rPr lang="zh-TW" altLang="en-US" sz="1400" dirty="0">
                          <a:latin typeface="標楷體" pitchFamily="65" charset="-120"/>
                          <a:ea typeface="標楷體" pitchFamily="65" charset="-120"/>
                        </a:rPr>
                        <a:t>考生姓名：</a:t>
                      </a: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gridSpan="4">
                  <a:txBody>
                    <a:bodyPr/>
                    <a:lstStyle/>
                    <a:p>
                      <a:pPr algn="ctr">
                        <a:spcAft>
                          <a:spcPts val="0"/>
                        </a:spcAft>
                      </a:pPr>
                      <a:r>
                        <a:rPr lang="zh-TW" altLang="en-US" sz="1400" dirty="0">
                          <a:latin typeface="標楷體" pitchFamily="65" charset="-120"/>
                          <a:ea typeface="標楷體" pitchFamily="65" charset="-120"/>
                        </a:rPr>
                        <a:t>身分證號：</a:t>
                      </a: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gridSpan="2">
                  <a:txBody>
                    <a:bodyPr/>
                    <a:lstStyle/>
                    <a:p>
                      <a:pPr algn="ctr">
                        <a:spcAft>
                          <a:spcPts val="0"/>
                        </a:spcAft>
                      </a:pPr>
                      <a:r>
                        <a:rPr lang="zh-TW" altLang="en-US" sz="1400">
                          <a:latin typeface="標楷體" pitchFamily="65" charset="-120"/>
                          <a:ea typeface="標楷體" pitchFamily="65" charset="-120"/>
                        </a:rPr>
                        <a:t>准考證號： </a:t>
                      </a: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r>
              <a:tr h="272363">
                <a:tc gridSpan="3">
                  <a:txBody>
                    <a:bodyPr/>
                    <a:lstStyle/>
                    <a:p>
                      <a:pPr algn="ctr">
                        <a:spcAft>
                          <a:spcPts val="0"/>
                        </a:spcAft>
                      </a:pPr>
                      <a:r>
                        <a:rPr lang="zh-TW" altLang="en-US" sz="1400">
                          <a:latin typeface="標楷體" pitchFamily="65" charset="-120"/>
                          <a:ea typeface="標楷體" pitchFamily="65" charset="-120"/>
                        </a:rPr>
                        <a:t>考試科目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TW" altLang="en-US" sz="1400" dirty="0">
                          <a:latin typeface="標楷體" pitchFamily="65" charset="-120"/>
                          <a:ea typeface="標楷體" pitchFamily="65" charset="-120"/>
                        </a:rPr>
                        <a:t>分數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en-US" sz="1400" dirty="0">
                          <a:latin typeface="標楷體" pitchFamily="65" charset="-120"/>
                          <a:ea typeface="標楷體" pitchFamily="65" charset="-120"/>
                        </a:rPr>
                        <a:t>PR</a:t>
                      </a:r>
                      <a:r>
                        <a:rPr lang="zh-TW" altLang="en-US" sz="1400" dirty="0">
                          <a:latin typeface="標楷體" pitchFamily="65" charset="-120"/>
                          <a:ea typeface="標楷體" pitchFamily="65" charset="-120"/>
                        </a:rPr>
                        <a:t>值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altLang="en-US" sz="1400" dirty="0">
                          <a:latin typeface="標楷體" pitchFamily="65" charset="-120"/>
                          <a:ea typeface="標楷體" pitchFamily="65" charset="-120"/>
                        </a:rPr>
                        <a:t>備註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363">
                <a:tc gridSpan="3">
                  <a:txBody>
                    <a:bodyPr/>
                    <a:lstStyle/>
                    <a:p>
                      <a:pPr algn="ctr">
                        <a:spcAft>
                          <a:spcPts val="0"/>
                        </a:spcAft>
                      </a:pPr>
                      <a:r>
                        <a:rPr lang="zh-TW" altLang="en-US" sz="1400" dirty="0">
                          <a:latin typeface="標楷體" pitchFamily="65" charset="-120"/>
                          <a:ea typeface="標楷體" pitchFamily="65" charset="-120"/>
                        </a:rPr>
                        <a:t>工程數學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363">
                <a:tc gridSpan="3">
                  <a:txBody>
                    <a:bodyPr/>
                    <a:lstStyle/>
                    <a:p>
                      <a:pPr algn="ctr">
                        <a:spcAft>
                          <a:spcPts val="0"/>
                        </a:spcAft>
                      </a:pPr>
                      <a:r>
                        <a:rPr lang="zh-TW" altLang="en-US" sz="1400">
                          <a:latin typeface="標楷體" pitchFamily="65" charset="-120"/>
                          <a:ea typeface="標楷體" pitchFamily="65" charset="-120"/>
                        </a:rPr>
                        <a:t>機械英文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pPr algn="ctr">
                        <a:spcAft>
                          <a:spcPts val="0"/>
                        </a:spcAft>
                      </a:pPr>
                      <a:endParaRPr lang="zh-TW" altLang="en-US" sz="140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TW" altLang="en-US" sz="140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335">
                <a:tc gridSpan="3">
                  <a:txBody>
                    <a:bodyPr/>
                    <a:lstStyle/>
                    <a:p>
                      <a:pPr algn="ctr">
                        <a:spcAft>
                          <a:spcPts val="0"/>
                        </a:spcAft>
                      </a:pPr>
                      <a:r>
                        <a:rPr lang="zh-TW" altLang="en-US" sz="1400" dirty="0">
                          <a:latin typeface="標楷體" pitchFamily="65" charset="-120"/>
                          <a:ea typeface="標楷體" pitchFamily="65" charset="-120"/>
                        </a:rPr>
                        <a:t>工程</a:t>
                      </a:r>
                      <a:r>
                        <a:rPr lang="zh-TW" altLang="en-US" sz="1400" dirty="0" smtClean="0">
                          <a:latin typeface="標楷體" pitchFamily="65" charset="-120"/>
                          <a:ea typeface="標楷體" pitchFamily="65" charset="-120"/>
                        </a:rPr>
                        <a:t>力學</a:t>
                      </a:r>
                      <a:endParaRPr lang="en-US" altLang="zh-TW" sz="1400" dirty="0" smtClean="0">
                        <a:latin typeface="標楷體" pitchFamily="65" charset="-120"/>
                        <a:ea typeface="標楷體" pitchFamily="65" charset="-120"/>
                      </a:endParaRPr>
                    </a:p>
                    <a:p>
                      <a:pPr algn="ctr">
                        <a:spcAft>
                          <a:spcPts val="0"/>
                        </a:spcAft>
                      </a:pPr>
                      <a:r>
                        <a:rPr lang="zh-TW" altLang="en-US" sz="1400" dirty="0" smtClean="0">
                          <a:latin typeface="標楷體" pitchFamily="65" charset="-120"/>
                          <a:ea typeface="標楷體" pitchFamily="65" charset="-120"/>
                        </a:rPr>
                        <a:t>（</a:t>
                      </a:r>
                      <a:r>
                        <a:rPr lang="zh-TW" altLang="en-US" sz="1400" dirty="0">
                          <a:latin typeface="標楷體" pitchFamily="65" charset="-120"/>
                          <a:ea typeface="標楷體" pitchFamily="65" charset="-120"/>
                        </a:rPr>
                        <a:t>含靜力學、材料學）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pPr algn="ctr">
                        <a:spcAft>
                          <a:spcPts val="0"/>
                        </a:spcAft>
                      </a:pPr>
                      <a:endParaRPr lang="zh-TW" altLang="en-US" sz="140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363">
                <a:tc gridSpan="3">
                  <a:txBody>
                    <a:bodyPr/>
                    <a:lstStyle/>
                    <a:p>
                      <a:pPr algn="ctr">
                        <a:spcAft>
                          <a:spcPts val="0"/>
                        </a:spcAft>
                      </a:pPr>
                      <a:r>
                        <a:rPr lang="zh-TW" altLang="en-US" sz="1400" dirty="0">
                          <a:latin typeface="標楷體" pitchFamily="65" charset="-120"/>
                          <a:ea typeface="標楷體" pitchFamily="65" charset="-120"/>
                        </a:rPr>
                        <a:t>動力學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pPr algn="ctr">
                        <a:spcAft>
                          <a:spcPts val="0"/>
                        </a:spcAft>
                      </a:pPr>
                      <a:endParaRPr lang="zh-TW" altLang="en-US" sz="140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TW" altLang="en-US" sz="140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7819">
                <a:tc gridSpan="3">
                  <a:txBody>
                    <a:bodyPr/>
                    <a:lstStyle/>
                    <a:p>
                      <a:pPr algn="ctr">
                        <a:spcAft>
                          <a:spcPts val="0"/>
                        </a:spcAft>
                      </a:pPr>
                      <a:r>
                        <a:rPr lang="zh-TW" altLang="en-US" sz="1400" dirty="0">
                          <a:latin typeface="標楷體" pitchFamily="65" charset="-120"/>
                          <a:ea typeface="標楷體" pitchFamily="65" charset="-120"/>
                        </a:rPr>
                        <a:t>機械設計與機動學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pPr algn="ctr">
                        <a:spcAft>
                          <a:spcPts val="0"/>
                        </a:spcAft>
                      </a:pPr>
                      <a:endParaRPr lang="zh-TW" altLang="en-US" sz="140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TW" altLang="en-US" sz="140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5781">
                <a:tc gridSpan="3">
                  <a:txBody>
                    <a:bodyPr/>
                    <a:lstStyle/>
                    <a:p>
                      <a:pPr algn="ctr">
                        <a:spcAft>
                          <a:spcPts val="0"/>
                        </a:spcAft>
                      </a:pPr>
                      <a:r>
                        <a:rPr lang="zh-TW" altLang="en-US" sz="1400" dirty="0">
                          <a:latin typeface="標楷體" pitchFamily="65" charset="-120"/>
                          <a:ea typeface="標楷體" pitchFamily="65" charset="-120"/>
                        </a:rPr>
                        <a:t>機械</a:t>
                      </a:r>
                      <a:r>
                        <a:rPr lang="zh-TW" altLang="en-US" sz="1400" dirty="0" smtClean="0">
                          <a:latin typeface="標楷體" pitchFamily="65" charset="-120"/>
                          <a:ea typeface="標楷體" pitchFamily="65" charset="-120"/>
                        </a:rPr>
                        <a:t>製造</a:t>
                      </a:r>
                      <a:endParaRPr lang="en-US" altLang="zh-TW" sz="1400" dirty="0" smtClean="0">
                        <a:latin typeface="標楷體" pitchFamily="65" charset="-120"/>
                        <a:ea typeface="標楷體" pitchFamily="65" charset="-120"/>
                      </a:endParaRPr>
                    </a:p>
                    <a:p>
                      <a:pPr algn="ctr">
                        <a:spcAft>
                          <a:spcPts val="0"/>
                        </a:spcAft>
                      </a:pPr>
                      <a:r>
                        <a:rPr lang="zh-TW" altLang="en-US" sz="1400" dirty="0" smtClean="0">
                          <a:latin typeface="標楷體" pitchFamily="65" charset="-120"/>
                          <a:ea typeface="標楷體" pitchFamily="65" charset="-120"/>
                        </a:rPr>
                        <a:t>（</a:t>
                      </a:r>
                      <a:r>
                        <a:rPr lang="zh-TW" altLang="en-US" sz="1400" dirty="0">
                          <a:latin typeface="標楷體" pitchFamily="65" charset="-120"/>
                          <a:ea typeface="標楷體" pitchFamily="65" charset="-120"/>
                        </a:rPr>
                        <a:t>含工程材料）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pPr algn="ctr">
                        <a:spcAft>
                          <a:spcPts val="0"/>
                        </a:spcAft>
                      </a:pPr>
                      <a:endParaRPr lang="zh-TW" altLang="en-US" sz="140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TW" altLang="en-US" sz="140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363">
                <a:tc gridSpan="3">
                  <a:txBody>
                    <a:bodyPr/>
                    <a:lstStyle/>
                    <a:p>
                      <a:pPr algn="ctr">
                        <a:spcAft>
                          <a:spcPts val="0"/>
                        </a:spcAft>
                      </a:pPr>
                      <a:r>
                        <a:rPr lang="zh-TW" altLang="en-US" sz="1400">
                          <a:latin typeface="標楷體" pitchFamily="65" charset="-120"/>
                          <a:ea typeface="標楷體" pitchFamily="65" charset="-120"/>
                        </a:rPr>
                        <a:t>自動控制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pPr algn="ctr">
                        <a:spcAft>
                          <a:spcPts val="0"/>
                        </a:spcAft>
                      </a:pPr>
                      <a:endParaRPr lang="zh-TW" altLang="en-US" sz="140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TW" altLang="en-US" sz="140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TW" altLang="en-US" sz="140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363">
                <a:tc gridSpan="3">
                  <a:txBody>
                    <a:bodyPr/>
                    <a:lstStyle/>
                    <a:p>
                      <a:pPr algn="ctr">
                        <a:spcAft>
                          <a:spcPts val="0"/>
                        </a:spcAft>
                      </a:pPr>
                      <a:r>
                        <a:rPr lang="zh-TW" altLang="en-US" sz="1400" dirty="0" smtClean="0">
                          <a:latin typeface="標楷體" pitchFamily="65" charset="-120"/>
                          <a:ea typeface="標楷體" pitchFamily="65" charset="-120"/>
                        </a:rPr>
                        <a:t>熱力學</a:t>
                      </a:r>
                      <a:endParaRPr lang="en-US" altLang="zh-TW" sz="1400" dirty="0" smtClean="0">
                        <a:latin typeface="標楷體" pitchFamily="65" charset="-120"/>
                        <a:ea typeface="標楷體" pitchFamily="65" charset="-120"/>
                      </a:endParaRPr>
                    </a:p>
                    <a:p>
                      <a:pPr algn="ctr">
                        <a:spcAft>
                          <a:spcPts val="0"/>
                        </a:spcAft>
                      </a:pPr>
                      <a:r>
                        <a:rPr lang="zh-TW" altLang="en-US" sz="1400" dirty="0" smtClean="0">
                          <a:latin typeface="標楷體" pitchFamily="65" charset="-120"/>
                          <a:ea typeface="標楷體" pitchFamily="65" charset="-120"/>
                        </a:rPr>
                        <a:t>（</a:t>
                      </a:r>
                      <a:r>
                        <a:rPr lang="zh-TW" altLang="en-US" sz="1400" dirty="0">
                          <a:latin typeface="標楷體" pitchFamily="65" charset="-120"/>
                          <a:ea typeface="標楷體" pitchFamily="65" charset="-120"/>
                        </a:rPr>
                        <a:t>含熱傳）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pPr algn="ctr">
                        <a:spcAft>
                          <a:spcPts val="0"/>
                        </a:spcAft>
                      </a:pPr>
                      <a:endParaRPr lang="zh-TW" altLang="en-US" sz="140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TW" altLang="en-US" sz="140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TW" altLang="en-US" sz="140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363">
                <a:tc gridSpan="3">
                  <a:txBody>
                    <a:bodyPr/>
                    <a:lstStyle/>
                    <a:p>
                      <a:pPr algn="ctr">
                        <a:spcAft>
                          <a:spcPts val="0"/>
                        </a:spcAft>
                      </a:pPr>
                      <a:r>
                        <a:rPr lang="zh-TW" altLang="en-US" sz="1400">
                          <a:latin typeface="標楷體" pitchFamily="65" charset="-120"/>
                          <a:ea typeface="標楷體" pitchFamily="65" charset="-120"/>
                        </a:rPr>
                        <a:t>流體力學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pPr algn="ctr">
                        <a:spcAft>
                          <a:spcPts val="0"/>
                        </a:spcAft>
                      </a:pPr>
                      <a:endParaRPr lang="zh-TW" altLang="en-US" sz="140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zh-TW" altLang="en-US" sz="140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pPr>
                      <a:r>
                        <a:rPr lang="zh-TW" altLang="en-US" sz="140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a:spcAft>
                          <a:spcPts val="0"/>
                        </a:spcAft>
                      </a:pP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8957">
                <a:tc gridSpan="9">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72363">
                <a:tc gridSpan="2">
                  <a:txBody>
                    <a:bodyPr/>
                    <a:lstStyle/>
                    <a:p>
                      <a:pPr algn="ctr">
                        <a:spcAft>
                          <a:spcPts val="0"/>
                        </a:spcAft>
                      </a:pPr>
                      <a:r>
                        <a:rPr lang="zh-TW" altLang="en-US" sz="1400" b="1">
                          <a:latin typeface="標楷體" pitchFamily="65" charset="-120"/>
                          <a:ea typeface="標楷體" pitchFamily="65" charset="-120"/>
                        </a:rPr>
                        <a:t>考試總分</a:t>
                      </a:r>
                      <a:r>
                        <a:rPr lang="zh-TW" altLang="en-US" sz="140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algn="ctr">
                        <a:spcAft>
                          <a:spcPts val="0"/>
                        </a:spcAft>
                      </a:pPr>
                      <a:r>
                        <a:rPr lang="zh-TW" altLang="en-US" sz="140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2">
                  <a:txBody>
                    <a:bodyPr/>
                    <a:lstStyle/>
                    <a:p>
                      <a:pPr algn="ctr">
                        <a:spcAft>
                          <a:spcPts val="0"/>
                        </a:spcAft>
                      </a:pPr>
                      <a:r>
                        <a:rPr lang="zh-TW" altLang="en-US" sz="1400" b="1">
                          <a:latin typeface="標楷體" pitchFamily="65" charset="-120"/>
                          <a:ea typeface="標楷體" pitchFamily="65" charset="-120"/>
                        </a:rPr>
                        <a:t>總分</a:t>
                      </a:r>
                      <a:r>
                        <a:rPr lang="en-US" sz="1400" b="1">
                          <a:latin typeface="標楷體" pitchFamily="65" charset="-120"/>
                          <a:ea typeface="標楷體" pitchFamily="65" charset="-120"/>
                        </a:rPr>
                        <a:t>PR</a:t>
                      </a:r>
                      <a:r>
                        <a:rPr lang="zh-TW" altLang="en-US" sz="1400" b="1">
                          <a:latin typeface="標楷體" pitchFamily="65" charset="-120"/>
                          <a:ea typeface="標楷體" pitchFamily="65" charset="-120"/>
                        </a:rPr>
                        <a:t>值</a:t>
                      </a:r>
                      <a:r>
                        <a:rPr lang="zh-TW" altLang="en-US" sz="140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3">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r>
              <a:tr h="272363">
                <a:tc gridSpan="9">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72363">
                <a:tc gridSpan="2">
                  <a:txBody>
                    <a:bodyPr/>
                    <a:lstStyle/>
                    <a:p>
                      <a:pPr algn="ctr">
                        <a:spcAft>
                          <a:spcPts val="0"/>
                        </a:spcAft>
                      </a:pPr>
                      <a:r>
                        <a:rPr lang="zh-TW" altLang="en-US" sz="1400" b="1" dirty="0">
                          <a:latin typeface="標楷體" pitchFamily="65" charset="-120"/>
                          <a:ea typeface="標楷體" pitchFamily="65" charset="-120"/>
                        </a:rPr>
                        <a:t>考試到考總人數 </a:t>
                      </a:r>
                      <a:endParaRPr lang="zh-TW" altLang="en-US" sz="1400" dirty="0">
                        <a:latin typeface="標楷體" pitchFamily="65" charset="-120"/>
                        <a:ea typeface="標楷體" pitchFamily="65" charset="-12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gridSpan="7">
                  <a:txBody>
                    <a:bodyPr/>
                    <a:lstStyle/>
                    <a:p>
                      <a:pPr algn="ctr">
                        <a:spcAft>
                          <a:spcPts val="0"/>
                        </a:spcAft>
                      </a:pPr>
                      <a:r>
                        <a:rPr lang="zh-TW" altLang="en-US" sz="1400" dirty="0">
                          <a:latin typeface="標楷體" pitchFamily="65" charset="-120"/>
                          <a:ea typeface="標楷體" pitchFamily="65" charset="-12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bl>
          </a:graphicData>
        </a:graphic>
      </p:graphicFrame>
      <p:pic>
        <p:nvPicPr>
          <p:cNvPr id="31745" name="Picture 1" descr="C:\Users\USER\AppData\Local\Temp\Rar$EX00.884\CSME研究生入學能力Web畫面\103年度研究生入學能力成績通知書_clip_image001_0021.jpg"/>
          <p:cNvPicPr>
            <a:picLocks noChangeAspect="1" noChangeArrowheads="1"/>
          </p:cNvPicPr>
          <p:nvPr/>
        </p:nvPicPr>
        <p:blipFill>
          <a:blip r:embed="rId2" cstate="print"/>
          <a:srcRect/>
          <a:stretch>
            <a:fillRect/>
          </a:stretch>
        </p:blipFill>
        <p:spPr bwMode="auto">
          <a:xfrm>
            <a:off x="467544" y="620688"/>
            <a:ext cx="576064" cy="504056"/>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67544" y="1196752"/>
            <a:ext cx="8229600" cy="4389120"/>
          </a:xfrm>
        </p:spPr>
        <p:txBody>
          <a:bodyPr>
            <a:normAutofit/>
          </a:bodyPr>
          <a:lstStyle/>
          <a:p>
            <a:pPr algn="ctr">
              <a:buNone/>
            </a:pPr>
            <a:endParaRPr lang="en-US" altLang="zh-TW" sz="4400" dirty="0" smtClean="0">
              <a:latin typeface="標楷體" pitchFamily="65" charset="-120"/>
              <a:ea typeface="標楷體" pitchFamily="65" charset="-120"/>
            </a:endParaRPr>
          </a:p>
          <a:p>
            <a:pPr algn="ctr">
              <a:buNone/>
            </a:pPr>
            <a:endParaRPr lang="en-US" altLang="zh-TW" sz="4400" dirty="0" smtClean="0">
              <a:latin typeface="標楷體" pitchFamily="65" charset="-120"/>
              <a:ea typeface="標楷體" pitchFamily="65" charset="-120"/>
            </a:endParaRPr>
          </a:p>
          <a:p>
            <a:pPr algn="ctr">
              <a:buNone/>
            </a:pPr>
            <a:r>
              <a:rPr lang="zh-TW" altLang="en-US" sz="4400" dirty="0" smtClean="0">
                <a:latin typeface="標楷體" pitchFamily="65" charset="-120"/>
                <a:ea typeface="標楷體" pitchFamily="65" charset="-120"/>
              </a:rPr>
              <a:t>簡報結束</a:t>
            </a:r>
            <a:endParaRPr lang="zh-TW" altLang="en-US" sz="4400" dirty="0">
              <a:latin typeface="標楷體" pitchFamily="65" charset="-120"/>
              <a:ea typeface="標楷體" pitchFamily="65"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2060848"/>
            <a:ext cx="8229600" cy="1143000"/>
          </a:xfrm>
        </p:spPr>
        <p:txBody>
          <a:bodyPr>
            <a:normAutofit fontScale="90000"/>
          </a:bodyPr>
          <a:lstStyle/>
          <a:p>
            <a:r>
              <a:rPr lang="zh-TW" altLang="zh-TW" sz="3600" dirty="0">
                <a:latin typeface="標楷體" pitchFamily="65" charset="-120"/>
                <a:ea typeface="標楷體" pitchFamily="65" charset="-120"/>
              </a:rPr>
              <a:t>中國機械工程學會學術暨教育委員會</a:t>
            </a:r>
            <a:br>
              <a:rPr lang="zh-TW" altLang="zh-TW" sz="3600" dirty="0">
                <a:latin typeface="標楷體" pitchFamily="65" charset="-120"/>
                <a:ea typeface="標楷體" pitchFamily="65" charset="-120"/>
              </a:rPr>
            </a:br>
            <a:r>
              <a:rPr lang="en-US" altLang="zh-TW" sz="3600" dirty="0">
                <a:latin typeface="標楷體" pitchFamily="65" charset="-120"/>
                <a:ea typeface="標楷體" pitchFamily="65" charset="-120"/>
              </a:rPr>
              <a:t>102</a:t>
            </a:r>
            <a:r>
              <a:rPr lang="zh-TW" altLang="zh-TW" sz="3600" dirty="0">
                <a:latin typeface="標楷體" pitchFamily="65" charset="-120"/>
                <a:ea typeface="標楷體" pitchFamily="65" charset="-120"/>
              </a:rPr>
              <a:t>年度第</a:t>
            </a:r>
            <a:r>
              <a:rPr lang="en-US" altLang="zh-TW" sz="3600" dirty="0">
                <a:latin typeface="標楷體" pitchFamily="65" charset="-120"/>
                <a:ea typeface="標楷體" pitchFamily="65" charset="-120"/>
              </a:rPr>
              <a:t>3</a:t>
            </a:r>
            <a:r>
              <a:rPr lang="zh-TW" altLang="zh-TW" sz="3600" dirty="0">
                <a:latin typeface="標楷體" pitchFamily="65" charset="-120"/>
                <a:ea typeface="標楷體" pitchFamily="65" charset="-120"/>
              </a:rPr>
              <a:t>次會議紀錄</a:t>
            </a:r>
            <a:r>
              <a:rPr lang="zh-TW" altLang="zh-TW" dirty="0"/>
              <a:t/>
            </a:r>
            <a:br>
              <a:rPr lang="zh-TW" altLang="zh-TW" dirty="0"/>
            </a:br>
            <a:r>
              <a:rPr lang="en-US" altLang="zh-TW" dirty="0"/>
              <a:t> </a:t>
            </a:r>
            <a:r>
              <a:rPr lang="zh-TW" altLang="zh-TW" dirty="0"/>
              <a:t/>
            </a:r>
            <a:br>
              <a:rPr lang="zh-TW" altLang="zh-TW" dirty="0"/>
            </a:br>
            <a:endParaRPr lang="zh-TW" altLang="en-US" dirty="0"/>
          </a:p>
        </p:txBody>
      </p:sp>
      <p:sp>
        <p:nvSpPr>
          <p:cNvPr id="3" name="副標題 2"/>
          <p:cNvSpPr>
            <a:spLocks noGrp="1"/>
          </p:cNvSpPr>
          <p:nvPr>
            <p:ph idx="1"/>
          </p:nvPr>
        </p:nvSpPr>
        <p:spPr>
          <a:xfrm>
            <a:off x="323528" y="1988840"/>
            <a:ext cx="8424936" cy="4389120"/>
          </a:xfrm>
        </p:spPr>
        <p:txBody>
          <a:bodyPr>
            <a:noAutofit/>
          </a:bodyPr>
          <a:lstStyle/>
          <a:p>
            <a:pPr algn="l">
              <a:buNone/>
            </a:pPr>
            <a:r>
              <a:rPr lang="zh-TW" altLang="zh-TW" sz="1800" dirty="0">
                <a:solidFill>
                  <a:schemeClr val="tx1"/>
                </a:solidFill>
                <a:latin typeface="標楷體" pitchFamily="65" charset="-120"/>
                <a:ea typeface="標楷體" pitchFamily="65" charset="-120"/>
              </a:rPr>
              <a:t>一、日期：中華民國</a:t>
            </a:r>
            <a:r>
              <a:rPr lang="en-US" altLang="zh-TW" sz="1800" dirty="0">
                <a:solidFill>
                  <a:schemeClr val="tx1"/>
                </a:solidFill>
                <a:latin typeface="標楷體" pitchFamily="65" charset="-120"/>
                <a:ea typeface="標楷體" pitchFamily="65" charset="-120"/>
              </a:rPr>
              <a:t>102</a:t>
            </a:r>
            <a:r>
              <a:rPr lang="zh-TW" altLang="zh-TW" sz="1800" dirty="0">
                <a:solidFill>
                  <a:schemeClr val="tx1"/>
                </a:solidFill>
                <a:latin typeface="標楷體" pitchFamily="65" charset="-120"/>
                <a:ea typeface="標楷體" pitchFamily="65" charset="-120"/>
              </a:rPr>
              <a:t>年</a:t>
            </a:r>
            <a:r>
              <a:rPr lang="en-US" altLang="zh-TW" sz="1800" dirty="0">
                <a:solidFill>
                  <a:schemeClr val="tx1"/>
                </a:solidFill>
                <a:latin typeface="標楷體" pitchFamily="65" charset="-120"/>
                <a:ea typeface="標楷體" pitchFamily="65" charset="-120"/>
              </a:rPr>
              <a:t>11</a:t>
            </a:r>
            <a:r>
              <a:rPr lang="zh-TW" altLang="zh-TW" sz="1800" dirty="0">
                <a:solidFill>
                  <a:schemeClr val="tx1"/>
                </a:solidFill>
                <a:latin typeface="標楷體" pitchFamily="65" charset="-120"/>
                <a:ea typeface="標楷體" pitchFamily="65" charset="-120"/>
              </a:rPr>
              <a:t>月</a:t>
            </a:r>
            <a:r>
              <a:rPr lang="en-US" altLang="zh-TW" sz="1800" dirty="0">
                <a:solidFill>
                  <a:schemeClr val="tx1"/>
                </a:solidFill>
                <a:latin typeface="標楷體" pitchFamily="65" charset="-120"/>
                <a:ea typeface="標楷體" pitchFamily="65" charset="-120"/>
              </a:rPr>
              <a:t>22</a:t>
            </a:r>
            <a:r>
              <a:rPr lang="zh-TW" altLang="zh-TW" sz="1800" dirty="0">
                <a:solidFill>
                  <a:schemeClr val="tx1"/>
                </a:solidFill>
                <a:latin typeface="標楷體" pitchFamily="65" charset="-120"/>
                <a:ea typeface="標楷體" pitchFamily="65" charset="-120"/>
              </a:rPr>
              <a:t>日</a:t>
            </a:r>
            <a:r>
              <a:rPr lang="en-US" altLang="zh-TW" sz="1800" dirty="0">
                <a:solidFill>
                  <a:schemeClr val="tx1"/>
                </a:solidFill>
                <a:latin typeface="標楷體" pitchFamily="65" charset="-120"/>
                <a:ea typeface="標楷體" pitchFamily="65" charset="-120"/>
              </a:rPr>
              <a:t>(</a:t>
            </a:r>
            <a:r>
              <a:rPr lang="zh-TW" altLang="zh-TW" sz="1800" dirty="0">
                <a:solidFill>
                  <a:schemeClr val="tx1"/>
                </a:solidFill>
                <a:latin typeface="標楷體" pitchFamily="65" charset="-120"/>
                <a:ea typeface="標楷體" pitchFamily="65" charset="-120"/>
              </a:rPr>
              <a:t>星期五）</a:t>
            </a:r>
            <a:r>
              <a:rPr lang="en-US" altLang="zh-TW" sz="1800" dirty="0">
                <a:solidFill>
                  <a:schemeClr val="tx1"/>
                </a:solidFill>
                <a:latin typeface="標楷體" pitchFamily="65" charset="-120"/>
                <a:ea typeface="標楷體" pitchFamily="65" charset="-120"/>
              </a:rPr>
              <a:t>15</a:t>
            </a:r>
            <a:r>
              <a:rPr lang="zh-TW" altLang="zh-TW" sz="1800" dirty="0">
                <a:solidFill>
                  <a:schemeClr val="tx1"/>
                </a:solidFill>
                <a:latin typeface="標楷體" pitchFamily="65" charset="-120"/>
                <a:ea typeface="標楷體" pitchFamily="65" charset="-120"/>
              </a:rPr>
              <a:t>時</a:t>
            </a:r>
          </a:p>
          <a:p>
            <a:pPr algn="l">
              <a:buNone/>
            </a:pPr>
            <a:r>
              <a:rPr lang="zh-TW" altLang="zh-TW" sz="1800" dirty="0">
                <a:solidFill>
                  <a:schemeClr val="tx1"/>
                </a:solidFill>
                <a:latin typeface="標楷體" pitchFamily="65" charset="-120"/>
                <a:ea typeface="標楷體" pitchFamily="65" charset="-120"/>
              </a:rPr>
              <a:t>二、地點：本會會議室</a:t>
            </a:r>
          </a:p>
          <a:p>
            <a:pPr algn="l">
              <a:buNone/>
            </a:pPr>
            <a:r>
              <a:rPr lang="zh-TW" altLang="zh-TW" sz="1800" dirty="0">
                <a:solidFill>
                  <a:schemeClr val="tx1"/>
                </a:solidFill>
                <a:latin typeface="標楷體" pitchFamily="65" charset="-120"/>
                <a:ea typeface="標楷體" pitchFamily="65" charset="-120"/>
              </a:rPr>
              <a:t>三、出席：張主任委員所鋐  吳副主任委員文方  周副主任委員煥</a:t>
            </a:r>
            <a:r>
              <a:rPr lang="zh-TW" altLang="zh-TW" sz="1800" dirty="0" smtClean="0">
                <a:solidFill>
                  <a:schemeClr val="tx1"/>
                </a:solidFill>
                <a:latin typeface="標楷體" pitchFamily="65" charset="-120"/>
                <a:ea typeface="標楷體" pitchFamily="65" charset="-120"/>
              </a:rPr>
              <a:t>銘</a:t>
            </a:r>
            <a:r>
              <a:rPr lang="en-US" altLang="zh-TW" sz="1800" dirty="0" smtClean="0">
                <a:solidFill>
                  <a:schemeClr val="tx1"/>
                </a:solidFill>
                <a:latin typeface="標楷體" pitchFamily="65" charset="-120"/>
                <a:ea typeface="標楷體" pitchFamily="65" charset="-120"/>
              </a:rPr>
              <a:t>  </a:t>
            </a:r>
            <a:r>
              <a:rPr lang="zh-TW" altLang="zh-TW" sz="1800" dirty="0" smtClean="0">
                <a:solidFill>
                  <a:schemeClr val="tx1"/>
                </a:solidFill>
                <a:latin typeface="標楷體" pitchFamily="65" charset="-120"/>
                <a:ea typeface="標楷體" pitchFamily="65" charset="-120"/>
              </a:rPr>
              <a:t>李</a:t>
            </a:r>
            <a:r>
              <a:rPr lang="zh-TW" altLang="zh-TW" sz="1800" dirty="0">
                <a:solidFill>
                  <a:schemeClr val="tx1"/>
                </a:solidFill>
                <a:latin typeface="標楷體" pitchFamily="65" charset="-120"/>
                <a:ea typeface="標楷體" pitchFamily="65" charset="-120"/>
              </a:rPr>
              <a:t>委員森墉</a:t>
            </a:r>
            <a:r>
              <a:rPr lang="en-US" altLang="zh-TW" sz="1800" dirty="0">
                <a:solidFill>
                  <a:schemeClr val="tx1"/>
                </a:solidFill>
                <a:latin typeface="標楷體" pitchFamily="65" charset="-120"/>
                <a:ea typeface="標楷體" pitchFamily="65" charset="-120"/>
              </a:rPr>
              <a:t> </a:t>
            </a:r>
            <a:endParaRPr lang="en-US" altLang="zh-TW" sz="1800" dirty="0" smtClean="0">
              <a:solidFill>
                <a:schemeClr val="tx1"/>
              </a:solidFill>
              <a:latin typeface="標楷體" pitchFamily="65" charset="-120"/>
              <a:ea typeface="標楷體" pitchFamily="65" charset="-120"/>
            </a:endParaRPr>
          </a:p>
          <a:p>
            <a:pPr algn="l">
              <a:buNone/>
            </a:pPr>
            <a:r>
              <a:rPr lang="en-US" altLang="zh-TW" sz="1800" dirty="0">
                <a:solidFill>
                  <a:schemeClr val="tx1"/>
                </a:solidFill>
                <a:latin typeface="標楷體" pitchFamily="65" charset="-120"/>
                <a:ea typeface="標楷體" pitchFamily="65" charset="-120"/>
              </a:rPr>
              <a:t> </a:t>
            </a:r>
            <a:r>
              <a:rPr lang="en-US" altLang="zh-TW" sz="1800" dirty="0" smtClean="0">
                <a:solidFill>
                  <a:schemeClr val="tx1"/>
                </a:solidFill>
                <a:latin typeface="標楷體" pitchFamily="65" charset="-120"/>
                <a:ea typeface="標楷體" pitchFamily="65" charset="-120"/>
              </a:rPr>
              <a:t>         </a:t>
            </a:r>
            <a:r>
              <a:rPr lang="zh-TW" altLang="zh-TW" sz="1800" dirty="0">
                <a:solidFill>
                  <a:schemeClr val="tx1"/>
                </a:solidFill>
                <a:latin typeface="標楷體" pitchFamily="65" charset="-120"/>
                <a:ea typeface="標楷體" pitchFamily="65" charset="-120"/>
              </a:rPr>
              <a:t>蔡委員忠杓 </a:t>
            </a:r>
          </a:p>
          <a:p>
            <a:pPr algn="l">
              <a:buNone/>
            </a:pPr>
            <a:r>
              <a:rPr lang="zh-TW" altLang="zh-TW" sz="1800" dirty="0">
                <a:solidFill>
                  <a:schemeClr val="tx1"/>
                </a:solidFill>
                <a:latin typeface="標楷體" pitchFamily="65" charset="-120"/>
                <a:ea typeface="標楷體" pitchFamily="65" charset="-120"/>
              </a:rPr>
              <a:t>四、列席：林理事長榮慶</a:t>
            </a:r>
          </a:p>
          <a:p>
            <a:pPr algn="l">
              <a:buNone/>
            </a:pPr>
            <a:r>
              <a:rPr lang="zh-TW" altLang="zh-TW" sz="1800" dirty="0">
                <a:solidFill>
                  <a:schemeClr val="tx1"/>
                </a:solidFill>
                <a:latin typeface="標楷體" pitchFamily="65" charset="-120"/>
                <a:ea typeface="標楷體" pitchFamily="65" charset="-120"/>
              </a:rPr>
              <a:t>五、主席：張主任委員所鋐</a:t>
            </a:r>
          </a:p>
          <a:p>
            <a:pPr algn="l">
              <a:buNone/>
            </a:pPr>
            <a:r>
              <a:rPr lang="zh-TW" altLang="zh-TW" sz="1800" dirty="0">
                <a:solidFill>
                  <a:schemeClr val="tx1"/>
                </a:solidFill>
                <a:latin typeface="標楷體" pitchFamily="65" charset="-120"/>
                <a:ea typeface="標楷體" pitchFamily="65" charset="-120"/>
              </a:rPr>
              <a:t>六、主席致詞：</a:t>
            </a:r>
          </a:p>
          <a:p>
            <a:pPr algn="l">
              <a:buNone/>
            </a:pPr>
            <a:r>
              <a:rPr lang="en-US" altLang="zh-TW" sz="1800" dirty="0" smtClean="0">
                <a:solidFill>
                  <a:schemeClr val="tx1"/>
                </a:solidFill>
                <a:latin typeface="標楷體" pitchFamily="65" charset="-120"/>
                <a:ea typeface="標楷體" pitchFamily="65" charset="-120"/>
              </a:rPr>
              <a:t>    </a:t>
            </a:r>
            <a:r>
              <a:rPr lang="zh-TW" altLang="zh-TW" sz="1800" dirty="0" smtClean="0">
                <a:solidFill>
                  <a:schemeClr val="tx1"/>
                </a:solidFill>
                <a:latin typeface="標楷體" pitchFamily="65" charset="-120"/>
                <a:ea typeface="標楷體" pitchFamily="65" charset="-120"/>
              </a:rPr>
              <a:t>謝謝</a:t>
            </a:r>
            <a:r>
              <a:rPr lang="zh-TW" altLang="zh-TW" sz="1800" dirty="0">
                <a:solidFill>
                  <a:schemeClr val="tx1"/>
                </a:solidFill>
                <a:latin typeface="標楷體" pitchFamily="65" charset="-120"/>
                <a:ea typeface="標楷體" pitchFamily="65" charset="-120"/>
              </a:rPr>
              <a:t>大家百忙中出席本次會議，針對本會預定於明年</a:t>
            </a:r>
            <a:r>
              <a:rPr lang="en-US" altLang="zh-TW" sz="1800" dirty="0">
                <a:solidFill>
                  <a:schemeClr val="tx1"/>
                </a:solidFill>
                <a:latin typeface="標楷體" pitchFamily="65" charset="-120"/>
                <a:ea typeface="標楷體" pitchFamily="65" charset="-120"/>
              </a:rPr>
              <a:t>7</a:t>
            </a:r>
            <a:r>
              <a:rPr lang="zh-TW" altLang="zh-TW" sz="1800" dirty="0">
                <a:solidFill>
                  <a:schemeClr val="tx1"/>
                </a:solidFill>
                <a:latin typeface="標楷體" pitchFamily="65" charset="-120"/>
                <a:ea typeface="標楷體" pitchFamily="65" charset="-120"/>
              </a:rPr>
              <a:t>月辦理第</a:t>
            </a:r>
            <a:r>
              <a:rPr lang="en-US" altLang="zh-TW" sz="1800" dirty="0" smtClean="0">
                <a:solidFill>
                  <a:schemeClr val="tx1"/>
                </a:solidFill>
                <a:latin typeface="標楷體" pitchFamily="65" charset="-120"/>
                <a:ea typeface="標楷體" pitchFamily="65" charset="-120"/>
              </a:rPr>
              <a:t>1</a:t>
            </a:r>
            <a:r>
              <a:rPr lang="zh-TW" altLang="zh-TW" sz="1800" dirty="0" smtClean="0">
                <a:solidFill>
                  <a:schemeClr val="tx1"/>
                </a:solidFill>
                <a:latin typeface="標楷體" pitchFamily="65" charset="-120"/>
                <a:ea typeface="標楷體" pitchFamily="65" charset="-120"/>
              </a:rPr>
              <a:t>次</a:t>
            </a:r>
            <a:r>
              <a:rPr lang="zh-TW" altLang="zh-TW" sz="1800" dirty="0">
                <a:solidFill>
                  <a:schemeClr val="tx1"/>
                </a:solidFill>
                <a:latin typeface="標楷體" pitchFamily="65" charset="-120"/>
                <a:ea typeface="標楷體" pitchFamily="65" charset="-120"/>
              </a:rPr>
              <a:t>「研究生</a:t>
            </a:r>
            <a:r>
              <a:rPr lang="zh-TW" altLang="zh-TW" sz="1800" dirty="0" smtClean="0">
                <a:solidFill>
                  <a:schemeClr val="tx1"/>
                </a:solidFill>
                <a:latin typeface="標楷體" pitchFamily="65" charset="-120"/>
                <a:ea typeface="標楷體" pitchFamily="65" charset="-120"/>
              </a:rPr>
              <a:t>入</a:t>
            </a:r>
            <a:endParaRPr lang="en-US" altLang="zh-TW" sz="1800" dirty="0" smtClean="0">
              <a:solidFill>
                <a:schemeClr val="tx1"/>
              </a:solidFill>
              <a:latin typeface="標楷體" pitchFamily="65" charset="-120"/>
              <a:ea typeface="標楷體" pitchFamily="65" charset="-120"/>
            </a:endParaRPr>
          </a:p>
          <a:p>
            <a:pPr algn="l">
              <a:buNone/>
            </a:pPr>
            <a:r>
              <a:rPr lang="en-US" altLang="zh-TW" sz="1800" dirty="0">
                <a:solidFill>
                  <a:schemeClr val="tx1"/>
                </a:solidFill>
                <a:latin typeface="標楷體" pitchFamily="65" charset="-120"/>
                <a:ea typeface="標楷體" pitchFamily="65" charset="-120"/>
              </a:rPr>
              <a:t> </a:t>
            </a:r>
            <a:r>
              <a:rPr lang="en-US" altLang="zh-TW" sz="1800" dirty="0" smtClean="0">
                <a:solidFill>
                  <a:schemeClr val="tx1"/>
                </a:solidFill>
                <a:latin typeface="標楷體" pitchFamily="65" charset="-120"/>
                <a:ea typeface="標楷體" pitchFamily="65" charset="-120"/>
              </a:rPr>
              <a:t>   </a:t>
            </a:r>
            <a:r>
              <a:rPr lang="zh-TW" altLang="zh-TW" sz="1800" dirty="0" smtClean="0">
                <a:solidFill>
                  <a:schemeClr val="tx1"/>
                </a:solidFill>
                <a:latin typeface="標楷體" pitchFamily="65" charset="-120"/>
                <a:ea typeface="標楷體" pitchFamily="65" charset="-120"/>
              </a:rPr>
              <a:t>學能力</a:t>
            </a:r>
            <a:r>
              <a:rPr lang="zh-TW" altLang="zh-TW" sz="1800" dirty="0">
                <a:solidFill>
                  <a:schemeClr val="tx1"/>
                </a:solidFill>
                <a:latin typeface="標楷體" pitchFamily="65" charset="-120"/>
                <a:ea typeface="標楷體" pitchFamily="65" charset="-120"/>
              </a:rPr>
              <a:t>鑑定考試」的問題，請大家進一步研討。</a:t>
            </a:r>
          </a:p>
          <a:p>
            <a:pPr algn="l">
              <a:buNone/>
            </a:pPr>
            <a:r>
              <a:rPr lang="zh-TW" altLang="zh-TW" sz="1800" dirty="0">
                <a:solidFill>
                  <a:schemeClr val="tx1"/>
                </a:solidFill>
                <a:latin typeface="標楷體" pitchFamily="65" charset="-120"/>
                <a:ea typeface="標楷體" pitchFamily="65" charset="-120"/>
              </a:rPr>
              <a:t>七、決議事項：</a:t>
            </a:r>
          </a:p>
          <a:p>
            <a:pPr algn="l">
              <a:buNone/>
            </a:pPr>
            <a:r>
              <a:rPr lang="en-US" altLang="zh-TW" sz="1800" dirty="0" smtClean="0">
                <a:solidFill>
                  <a:schemeClr val="tx1"/>
                </a:solidFill>
                <a:latin typeface="標楷體" pitchFamily="65" charset="-120"/>
                <a:ea typeface="標楷體" pitchFamily="65" charset="-120"/>
              </a:rPr>
              <a:t>    1</a:t>
            </a:r>
            <a:r>
              <a:rPr lang="en-US" altLang="zh-TW" sz="1800" dirty="0">
                <a:solidFill>
                  <a:schemeClr val="tx1"/>
                </a:solidFill>
                <a:latin typeface="標楷體" pitchFamily="65" charset="-120"/>
                <a:ea typeface="標楷體" pitchFamily="65" charset="-120"/>
              </a:rPr>
              <a:t>.</a:t>
            </a:r>
            <a:r>
              <a:rPr lang="zh-TW" altLang="zh-TW" sz="1800" dirty="0">
                <a:solidFill>
                  <a:schemeClr val="tx1"/>
                </a:solidFill>
                <a:latin typeface="標楷體" pitchFamily="65" charset="-120"/>
                <a:ea typeface="標楷體" pitchFamily="65" charset="-120"/>
              </a:rPr>
              <a:t>出題內容共有</a:t>
            </a:r>
            <a:r>
              <a:rPr lang="en-US" altLang="zh-TW" sz="1800" dirty="0">
                <a:solidFill>
                  <a:schemeClr val="tx1"/>
                </a:solidFill>
                <a:latin typeface="標楷體" pitchFamily="65" charset="-120"/>
                <a:ea typeface="標楷體" pitchFamily="65" charset="-120"/>
              </a:rPr>
              <a:t>9</a:t>
            </a:r>
            <a:r>
              <a:rPr lang="zh-TW" altLang="zh-TW" sz="1800" dirty="0">
                <a:solidFill>
                  <a:schemeClr val="tx1"/>
                </a:solidFill>
                <a:latin typeface="標楷體" pitchFamily="65" charset="-120"/>
                <a:ea typeface="標楷體" pitchFamily="65" charset="-120"/>
              </a:rPr>
              <a:t>項領域，包括工程數學、工程力學</a:t>
            </a:r>
            <a:r>
              <a:rPr lang="en-US" altLang="zh-TW" sz="1800" dirty="0">
                <a:solidFill>
                  <a:schemeClr val="tx1"/>
                </a:solidFill>
                <a:latin typeface="標楷體" pitchFamily="65" charset="-120"/>
                <a:ea typeface="標楷體" pitchFamily="65" charset="-120"/>
              </a:rPr>
              <a:t>(</a:t>
            </a:r>
            <a:r>
              <a:rPr lang="zh-TW" altLang="zh-TW" sz="1800" dirty="0">
                <a:solidFill>
                  <a:schemeClr val="tx1"/>
                </a:solidFill>
                <a:latin typeface="標楷體" pitchFamily="65" charset="-120"/>
                <a:ea typeface="標楷體" pitchFamily="65" charset="-120"/>
              </a:rPr>
              <a:t>含靜力、材力</a:t>
            </a:r>
            <a:r>
              <a:rPr lang="en-US" altLang="zh-TW" sz="1800" dirty="0">
                <a:solidFill>
                  <a:schemeClr val="tx1"/>
                </a:solidFill>
                <a:latin typeface="標楷體" pitchFamily="65" charset="-120"/>
                <a:ea typeface="標楷體" pitchFamily="65" charset="-120"/>
              </a:rPr>
              <a:t>)</a:t>
            </a:r>
            <a:r>
              <a:rPr lang="zh-TW" altLang="zh-TW" sz="1800" dirty="0" smtClean="0">
                <a:solidFill>
                  <a:schemeClr val="tx1"/>
                </a:solidFill>
                <a:latin typeface="標楷體" pitchFamily="65" charset="-120"/>
                <a:ea typeface="標楷體" pitchFamily="65" charset="-120"/>
              </a:rPr>
              <a:t>、動力學、</a:t>
            </a:r>
            <a:endParaRPr lang="en-US" altLang="zh-TW" sz="1800" dirty="0" smtClean="0">
              <a:solidFill>
                <a:schemeClr val="tx1"/>
              </a:solidFill>
              <a:latin typeface="標楷體" pitchFamily="65" charset="-120"/>
              <a:ea typeface="標楷體" pitchFamily="65" charset="-120"/>
            </a:endParaRPr>
          </a:p>
          <a:p>
            <a:pPr algn="l">
              <a:buNone/>
            </a:pPr>
            <a:r>
              <a:rPr lang="en-US" altLang="zh-TW" sz="1800" dirty="0">
                <a:solidFill>
                  <a:schemeClr val="tx1"/>
                </a:solidFill>
                <a:latin typeface="標楷體" pitchFamily="65" charset="-120"/>
                <a:ea typeface="標楷體" pitchFamily="65" charset="-120"/>
              </a:rPr>
              <a:t> </a:t>
            </a:r>
            <a:r>
              <a:rPr lang="en-US" altLang="zh-TW" sz="1800" dirty="0" smtClean="0">
                <a:solidFill>
                  <a:schemeClr val="tx1"/>
                </a:solidFill>
                <a:latin typeface="標楷體" pitchFamily="65" charset="-120"/>
                <a:ea typeface="標楷體" pitchFamily="65" charset="-120"/>
              </a:rPr>
              <a:t>     </a:t>
            </a:r>
            <a:r>
              <a:rPr lang="zh-TW" altLang="zh-TW" sz="1800" dirty="0" smtClean="0">
                <a:solidFill>
                  <a:schemeClr val="tx1"/>
                </a:solidFill>
                <a:latin typeface="標楷體" pitchFamily="65" charset="-120"/>
                <a:ea typeface="標楷體" pitchFamily="65" charset="-120"/>
              </a:rPr>
              <a:t>熱力學</a:t>
            </a:r>
            <a:r>
              <a:rPr lang="en-US" altLang="zh-TW" sz="1800" dirty="0">
                <a:solidFill>
                  <a:schemeClr val="tx1"/>
                </a:solidFill>
                <a:latin typeface="標楷體" pitchFamily="65" charset="-120"/>
                <a:ea typeface="標楷體" pitchFamily="65" charset="-120"/>
              </a:rPr>
              <a:t>(</a:t>
            </a:r>
            <a:r>
              <a:rPr lang="zh-TW" altLang="zh-TW" sz="1800" dirty="0">
                <a:solidFill>
                  <a:schemeClr val="tx1"/>
                </a:solidFill>
                <a:latin typeface="標楷體" pitchFamily="65" charset="-120"/>
                <a:ea typeface="標楷體" pitchFamily="65" charset="-120"/>
              </a:rPr>
              <a:t>含熱傳</a:t>
            </a:r>
            <a:r>
              <a:rPr lang="en-US" altLang="zh-TW" sz="1800" dirty="0">
                <a:solidFill>
                  <a:schemeClr val="tx1"/>
                </a:solidFill>
                <a:latin typeface="標楷體" pitchFamily="65" charset="-120"/>
                <a:ea typeface="標楷體" pitchFamily="65" charset="-120"/>
              </a:rPr>
              <a:t>)</a:t>
            </a:r>
            <a:r>
              <a:rPr lang="zh-TW" altLang="zh-TW" sz="1800" dirty="0">
                <a:solidFill>
                  <a:schemeClr val="tx1"/>
                </a:solidFill>
                <a:latin typeface="標楷體" pitchFamily="65" charset="-120"/>
                <a:ea typeface="標楷體" pitchFamily="65" charset="-120"/>
              </a:rPr>
              <a:t>、流體力學、機械設計</a:t>
            </a:r>
            <a:r>
              <a:rPr lang="en-US" altLang="zh-TW" sz="1800" dirty="0">
                <a:solidFill>
                  <a:schemeClr val="tx1"/>
                </a:solidFill>
                <a:latin typeface="標楷體" pitchFamily="65" charset="-120"/>
                <a:ea typeface="標楷體" pitchFamily="65" charset="-120"/>
              </a:rPr>
              <a:t>(</a:t>
            </a:r>
            <a:r>
              <a:rPr lang="zh-TW" altLang="zh-TW" sz="1800" dirty="0">
                <a:solidFill>
                  <a:schemeClr val="tx1"/>
                </a:solidFill>
                <a:latin typeface="標楷體" pitchFamily="65" charset="-120"/>
                <a:ea typeface="標楷體" pitchFamily="65" charset="-120"/>
              </a:rPr>
              <a:t>含機動學</a:t>
            </a:r>
            <a:r>
              <a:rPr lang="en-US" altLang="zh-TW" sz="1800" dirty="0">
                <a:solidFill>
                  <a:schemeClr val="tx1"/>
                </a:solidFill>
                <a:latin typeface="標楷體" pitchFamily="65" charset="-120"/>
                <a:ea typeface="標楷體" pitchFamily="65" charset="-120"/>
              </a:rPr>
              <a:t>)</a:t>
            </a:r>
            <a:r>
              <a:rPr lang="zh-TW" altLang="zh-TW" sz="1800" dirty="0">
                <a:solidFill>
                  <a:schemeClr val="tx1"/>
                </a:solidFill>
                <a:latin typeface="標楷體" pitchFamily="65" charset="-120"/>
                <a:ea typeface="標楷體" pitchFamily="65" charset="-120"/>
              </a:rPr>
              <a:t>、機械製造</a:t>
            </a:r>
            <a:r>
              <a:rPr lang="zh-TW" altLang="zh-TW" sz="1800" dirty="0" smtClean="0">
                <a:solidFill>
                  <a:schemeClr val="tx1"/>
                </a:solidFill>
                <a:latin typeface="標楷體" pitchFamily="65" charset="-120"/>
                <a:ea typeface="標楷體" pitchFamily="65" charset="-120"/>
              </a:rPr>
              <a:t>、自動控制及</a:t>
            </a:r>
            <a:endParaRPr lang="en-US" altLang="zh-TW" sz="1800" dirty="0" smtClean="0">
              <a:solidFill>
                <a:schemeClr val="tx1"/>
              </a:solidFill>
              <a:latin typeface="標楷體" pitchFamily="65" charset="-120"/>
              <a:ea typeface="標楷體" pitchFamily="65" charset="-120"/>
            </a:endParaRPr>
          </a:p>
          <a:p>
            <a:pPr algn="l">
              <a:buNone/>
            </a:pPr>
            <a:r>
              <a:rPr lang="en-US" altLang="zh-TW" sz="1800" dirty="0">
                <a:solidFill>
                  <a:schemeClr val="tx1"/>
                </a:solidFill>
                <a:latin typeface="標楷體" pitchFamily="65" charset="-120"/>
                <a:ea typeface="標楷體" pitchFamily="65" charset="-120"/>
              </a:rPr>
              <a:t> </a:t>
            </a:r>
            <a:r>
              <a:rPr lang="en-US" altLang="zh-TW" sz="1800" dirty="0" smtClean="0">
                <a:solidFill>
                  <a:schemeClr val="tx1"/>
                </a:solidFill>
                <a:latin typeface="標楷體" pitchFamily="65" charset="-120"/>
                <a:ea typeface="標楷體" pitchFamily="65" charset="-120"/>
              </a:rPr>
              <a:t>     </a:t>
            </a:r>
            <a:r>
              <a:rPr lang="zh-TW" altLang="zh-TW" sz="1800" dirty="0" smtClean="0">
                <a:solidFill>
                  <a:schemeClr val="tx1"/>
                </a:solidFill>
                <a:latin typeface="標楷體" pitchFamily="65" charset="-120"/>
                <a:ea typeface="標楷體" pitchFamily="65" charset="-120"/>
              </a:rPr>
              <a:t>機械</a:t>
            </a:r>
            <a:r>
              <a:rPr lang="zh-TW" altLang="zh-TW" sz="1800" dirty="0">
                <a:solidFill>
                  <a:schemeClr val="tx1"/>
                </a:solidFill>
                <a:latin typeface="標楷體" pitchFamily="65" charset="-120"/>
                <a:ea typeface="標楷體" pitchFamily="65" charset="-120"/>
              </a:rPr>
              <a:t>英文。每領域</a:t>
            </a:r>
            <a:r>
              <a:rPr lang="en-US" altLang="zh-TW" sz="1800" dirty="0">
                <a:solidFill>
                  <a:schemeClr val="tx1"/>
                </a:solidFill>
                <a:latin typeface="標楷體" pitchFamily="65" charset="-120"/>
                <a:ea typeface="標楷體" pitchFamily="65" charset="-120"/>
              </a:rPr>
              <a:t>100</a:t>
            </a:r>
            <a:r>
              <a:rPr lang="zh-TW" altLang="zh-TW" sz="1800" dirty="0">
                <a:solidFill>
                  <a:schemeClr val="tx1"/>
                </a:solidFill>
                <a:latin typeface="標楷體" pitchFamily="65" charset="-120"/>
                <a:ea typeface="標楷體" pitchFamily="65" charset="-120"/>
              </a:rPr>
              <a:t>分，滿分</a:t>
            </a:r>
            <a:r>
              <a:rPr lang="en-US" altLang="zh-TW" sz="1800" dirty="0">
                <a:solidFill>
                  <a:schemeClr val="tx1"/>
                </a:solidFill>
                <a:latin typeface="標楷體" pitchFamily="65" charset="-120"/>
                <a:ea typeface="標楷體" pitchFamily="65" charset="-120"/>
              </a:rPr>
              <a:t>900</a:t>
            </a:r>
            <a:r>
              <a:rPr lang="zh-TW" altLang="zh-TW" sz="1800" dirty="0">
                <a:solidFill>
                  <a:schemeClr val="tx1"/>
                </a:solidFill>
                <a:latin typeface="標楷體" pitchFamily="65" charset="-120"/>
                <a:ea typeface="標楷體" pitchFamily="65" charset="-120"/>
              </a:rPr>
              <a:t>分，成績單應</a:t>
            </a:r>
            <a:r>
              <a:rPr lang="zh-TW" altLang="zh-TW" sz="1800" dirty="0" smtClean="0">
                <a:solidFill>
                  <a:schemeClr val="tx1"/>
                </a:solidFill>
                <a:latin typeface="標楷體" pitchFamily="65" charset="-120"/>
                <a:ea typeface="標楷體" pitchFamily="65" charset="-120"/>
              </a:rPr>
              <a:t>包括各</a:t>
            </a:r>
            <a:r>
              <a:rPr lang="zh-TW" altLang="zh-TW" sz="1800" dirty="0">
                <a:solidFill>
                  <a:schemeClr val="tx1"/>
                </a:solidFill>
                <a:latin typeface="標楷體" pitchFamily="65" charset="-120"/>
                <a:ea typeface="標楷體" pitchFamily="65" charset="-120"/>
              </a:rPr>
              <a:t>領域成績、總分及</a:t>
            </a:r>
            <a:r>
              <a:rPr lang="zh-TW" altLang="zh-TW" sz="1800" dirty="0" smtClean="0">
                <a:solidFill>
                  <a:schemeClr val="tx1"/>
                </a:solidFill>
                <a:latin typeface="標楷體" pitchFamily="65" charset="-120"/>
                <a:ea typeface="標楷體" pitchFamily="65" charset="-120"/>
              </a:rPr>
              <a:t>其</a:t>
            </a:r>
            <a:endParaRPr lang="en-US" altLang="zh-TW" sz="1800" dirty="0" smtClean="0">
              <a:solidFill>
                <a:schemeClr val="tx1"/>
              </a:solidFill>
              <a:latin typeface="標楷體" pitchFamily="65" charset="-120"/>
              <a:ea typeface="標楷體" pitchFamily="65" charset="-120"/>
            </a:endParaRPr>
          </a:p>
          <a:p>
            <a:pPr algn="l">
              <a:buNone/>
            </a:pPr>
            <a:r>
              <a:rPr lang="en-US" altLang="zh-TW" sz="1800" dirty="0">
                <a:solidFill>
                  <a:schemeClr val="tx1"/>
                </a:solidFill>
                <a:latin typeface="標楷體" pitchFamily="65" charset="-120"/>
                <a:ea typeface="標楷體" pitchFamily="65" charset="-120"/>
              </a:rPr>
              <a:t> </a:t>
            </a:r>
            <a:r>
              <a:rPr lang="en-US" altLang="zh-TW" sz="1800" dirty="0" smtClean="0">
                <a:solidFill>
                  <a:schemeClr val="tx1"/>
                </a:solidFill>
                <a:latin typeface="標楷體" pitchFamily="65" charset="-120"/>
                <a:ea typeface="標楷體" pitchFamily="65" charset="-120"/>
              </a:rPr>
              <a:t>     </a:t>
            </a:r>
            <a:r>
              <a:rPr lang="zh-TW" altLang="zh-TW" sz="1800" dirty="0" smtClean="0">
                <a:solidFill>
                  <a:schemeClr val="tx1"/>
                </a:solidFill>
                <a:latin typeface="標楷體" pitchFamily="65" charset="-120"/>
                <a:ea typeface="標楷體" pitchFamily="65" charset="-120"/>
              </a:rPr>
              <a:t>分別之</a:t>
            </a:r>
            <a:r>
              <a:rPr lang="zh-TW" altLang="zh-TW" sz="1800" dirty="0">
                <a:solidFill>
                  <a:schemeClr val="tx1"/>
                </a:solidFill>
                <a:latin typeface="標楷體" pitchFamily="65" charset="-120"/>
                <a:ea typeface="標楷體" pitchFamily="65" charset="-120"/>
              </a:rPr>
              <a:t>百分比級距值</a:t>
            </a:r>
            <a:r>
              <a:rPr lang="en-US" altLang="zh-TW" sz="1800" dirty="0">
                <a:solidFill>
                  <a:schemeClr val="tx1"/>
                </a:solidFill>
                <a:latin typeface="標楷體" pitchFamily="65" charset="-120"/>
                <a:ea typeface="標楷體" pitchFamily="65" charset="-120"/>
              </a:rPr>
              <a:t>(percentile ratio)</a:t>
            </a:r>
            <a:r>
              <a:rPr lang="zh-TW" altLang="zh-TW" sz="1800" dirty="0">
                <a:solidFill>
                  <a:schemeClr val="tx1"/>
                </a:solidFill>
                <a:latin typeface="標楷體" pitchFamily="65" charset="-120"/>
                <a:ea typeface="標楷體" pitchFamily="65" charset="-120"/>
              </a:rPr>
              <a:t>。</a:t>
            </a:r>
          </a:p>
          <a:p>
            <a:pPr algn="l"/>
            <a:endParaRPr lang="zh-TW" altLang="en-US" sz="1800" dirty="0">
              <a:solidFill>
                <a:schemeClr val="tx1"/>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95536" y="764704"/>
            <a:ext cx="8461448" cy="5904656"/>
          </a:xfrm>
        </p:spPr>
        <p:txBody>
          <a:bodyPr>
            <a:noAutofit/>
          </a:bodyPr>
          <a:lstStyle/>
          <a:p>
            <a:pPr indent="-360000">
              <a:buNone/>
            </a:pPr>
            <a:r>
              <a:rPr lang="en-US" altLang="zh-TW" sz="1800" dirty="0">
                <a:latin typeface="標楷體" pitchFamily="65" charset="-120"/>
                <a:ea typeface="標楷體" pitchFamily="65" charset="-120"/>
              </a:rPr>
              <a:t>2</a:t>
            </a:r>
            <a:r>
              <a:rPr lang="en-US" altLang="zh-TW" sz="1800" dirty="0" smtClean="0">
                <a:solidFill>
                  <a:srgbClr val="FF0000"/>
                </a:solidFill>
                <a:latin typeface="標楷體" pitchFamily="65" charset="-120"/>
                <a:ea typeface="標楷體" pitchFamily="65" charset="-120"/>
              </a:rPr>
              <a:t>.</a:t>
            </a:r>
            <a:r>
              <a:rPr lang="zh-TW" altLang="en-US" sz="1800" dirty="0" smtClean="0">
                <a:solidFill>
                  <a:srgbClr val="FF0000"/>
                </a:solidFill>
                <a:latin typeface="標楷體" pitchFamily="65" charset="-120"/>
                <a:ea typeface="標楷體" pitchFamily="65" charset="-120"/>
              </a:rPr>
              <a:t> </a:t>
            </a:r>
            <a:r>
              <a:rPr lang="zh-TW" altLang="zh-TW" sz="1800" dirty="0" smtClean="0">
                <a:solidFill>
                  <a:srgbClr val="FF0000"/>
                </a:solidFill>
                <a:latin typeface="標楷體" pitchFamily="65" charset="-120"/>
                <a:ea typeface="標楷體" pitchFamily="65" charset="-120"/>
              </a:rPr>
              <a:t>每一</a:t>
            </a:r>
            <a:r>
              <a:rPr lang="zh-TW" altLang="zh-TW" sz="1800" dirty="0">
                <a:solidFill>
                  <a:srgbClr val="FF0000"/>
                </a:solidFill>
                <a:latin typeface="標楷體" pitchFamily="65" charset="-120"/>
                <a:ea typeface="標楷體" pitchFamily="65" charset="-120"/>
              </a:rPr>
              <a:t>年舉辦二次考試，第一次於</a:t>
            </a:r>
            <a:r>
              <a:rPr lang="en-US" altLang="zh-TW" sz="1800" dirty="0">
                <a:solidFill>
                  <a:srgbClr val="FF0000"/>
                </a:solidFill>
                <a:latin typeface="標楷體" pitchFamily="65" charset="-120"/>
                <a:ea typeface="標楷體" pitchFamily="65" charset="-120"/>
              </a:rPr>
              <a:t>7</a:t>
            </a:r>
            <a:r>
              <a:rPr lang="zh-TW" altLang="zh-TW" sz="1800" dirty="0">
                <a:solidFill>
                  <a:srgbClr val="FF0000"/>
                </a:solidFill>
                <a:latin typeface="標楷體" pitchFamily="65" charset="-120"/>
                <a:ea typeface="標楷體" pitchFamily="65" charset="-120"/>
              </a:rPr>
              <a:t>月底舉行考試。報名時間為當年</a:t>
            </a:r>
            <a:r>
              <a:rPr lang="en-US" altLang="zh-TW" sz="1800" dirty="0">
                <a:solidFill>
                  <a:srgbClr val="FF0000"/>
                </a:solidFill>
                <a:latin typeface="標楷體" pitchFamily="65" charset="-120"/>
                <a:ea typeface="標楷體" pitchFamily="65" charset="-120"/>
              </a:rPr>
              <a:t>5</a:t>
            </a:r>
            <a:r>
              <a:rPr lang="zh-TW" altLang="zh-TW" sz="1800" dirty="0">
                <a:solidFill>
                  <a:srgbClr val="FF0000"/>
                </a:solidFill>
                <a:latin typeface="標楷體" pitchFamily="65" charset="-120"/>
                <a:ea typeface="標楷體" pitchFamily="65" charset="-120"/>
              </a:rPr>
              <a:t>月中旬，</a:t>
            </a:r>
            <a:r>
              <a:rPr lang="zh-TW" altLang="zh-TW" sz="1800" dirty="0" smtClean="0">
                <a:solidFill>
                  <a:srgbClr val="FF0000"/>
                </a:solidFill>
                <a:latin typeface="標楷體" pitchFamily="65" charset="-120"/>
                <a:ea typeface="標楷體" pitchFamily="65" charset="-120"/>
              </a:rPr>
              <a:t>成</a:t>
            </a:r>
            <a:endParaRPr lang="en-US" altLang="zh-TW" sz="1800" dirty="0" smtClean="0">
              <a:solidFill>
                <a:srgbClr val="FF0000"/>
              </a:solidFill>
              <a:latin typeface="標楷體" pitchFamily="65" charset="-120"/>
              <a:ea typeface="標楷體" pitchFamily="65" charset="-120"/>
            </a:endParaRPr>
          </a:p>
          <a:p>
            <a:pPr indent="-360000">
              <a:buNone/>
            </a:pPr>
            <a:r>
              <a:rPr lang="zh-TW" altLang="en-US" sz="1800" dirty="0" smtClean="0">
                <a:solidFill>
                  <a:srgbClr val="FF0000"/>
                </a:solidFill>
                <a:latin typeface="標楷體" pitchFamily="65" charset="-120"/>
                <a:ea typeface="標楷體" pitchFamily="65" charset="-120"/>
              </a:rPr>
              <a:t>   </a:t>
            </a:r>
            <a:r>
              <a:rPr lang="zh-TW" altLang="zh-TW" sz="1800" dirty="0" smtClean="0">
                <a:solidFill>
                  <a:srgbClr val="FF0000"/>
                </a:solidFill>
                <a:latin typeface="標楷體" pitchFamily="65" charset="-120"/>
                <a:ea typeface="標楷體" pitchFamily="65" charset="-120"/>
              </a:rPr>
              <a:t>績</a:t>
            </a:r>
            <a:r>
              <a:rPr lang="zh-TW" altLang="zh-TW" sz="1800" dirty="0">
                <a:solidFill>
                  <a:srgbClr val="FF0000"/>
                </a:solidFill>
                <a:latin typeface="標楷體" pitchFamily="65" charset="-120"/>
                <a:ea typeface="標楷體" pitchFamily="65" charset="-120"/>
              </a:rPr>
              <a:t>寄出時間為當年</a:t>
            </a:r>
            <a:r>
              <a:rPr lang="en-US" altLang="zh-TW" sz="1800" dirty="0">
                <a:solidFill>
                  <a:srgbClr val="FF0000"/>
                </a:solidFill>
                <a:latin typeface="標楷體" pitchFamily="65" charset="-120"/>
                <a:ea typeface="標楷體" pitchFamily="65" charset="-120"/>
              </a:rPr>
              <a:t>9</a:t>
            </a:r>
            <a:r>
              <a:rPr lang="zh-TW" altLang="zh-TW" sz="1800" dirty="0">
                <a:solidFill>
                  <a:srgbClr val="FF0000"/>
                </a:solidFill>
                <a:latin typeface="標楷體" pitchFamily="65" charset="-120"/>
                <a:ea typeface="標楷體" pitchFamily="65" charset="-120"/>
              </a:rPr>
              <a:t>月初；第二次於</a:t>
            </a:r>
            <a:r>
              <a:rPr lang="en-US" altLang="zh-TW" sz="1800" dirty="0">
                <a:solidFill>
                  <a:srgbClr val="FF0000"/>
                </a:solidFill>
                <a:latin typeface="標楷體" pitchFamily="65" charset="-120"/>
                <a:ea typeface="標楷體" pitchFamily="65" charset="-120"/>
              </a:rPr>
              <a:t>2</a:t>
            </a:r>
            <a:r>
              <a:rPr lang="zh-TW" altLang="zh-TW" sz="1800" dirty="0">
                <a:solidFill>
                  <a:srgbClr val="FF0000"/>
                </a:solidFill>
                <a:latin typeface="標楷體" pitchFamily="65" charset="-120"/>
                <a:ea typeface="標楷體" pitchFamily="65" charset="-120"/>
              </a:rPr>
              <a:t>月底考試，報名時間為前一年</a:t>
            </a:r>
            <a:r>
              <a:rPr lang="en-US" altLang="zh-TW" sz="1800" dirty="0">
                <a:solidFill>
                  <a:srgbClr val="FF0000"/>
                </a:solidFill>
                <a:latin typeface="標楷體" pitchFamily="65" charset="-120"/>
                <a:ea typeface="標楷體" pitchFamily="65" charset="-120"/>
              </a:rPr>
              <a:t>11</a:t>
            </a:r>
            <a:r>
              <a:rPr lang="zh-TW" altLang="zh-TW" sz="1800" dirty="0">
                <a:solidFill>
                  <a:srgbClr val="FF0000"/>
                </a:solidFill>
                <a:latin typeface="標楷體" pitchFamily="65" charset="-120"/>
                <a:ea typeface="標楷體" pitchFamily="65" charset="-120"/>
              </a:rPr>
              <a:t>月中旬</a:t>
            </a:r>
            <a:r>
              <a:rPr lang="zh-TW" altLang="zh-TW" sz="1800" dirty="0" smtClean="0">
                <a:solidFill>
                  <a:srgbClr val="FF0000"/>
                </a:solidFill>
                <a:latin typeface="標楷體" pitchFamily="65" charset="-120"/>
                <a:ea typeface="標楷體" pitchFamily="65" charset="-120"/>
              </a:rPr>
              <a:t>，</a:t>
            </a:r>
            <a:endParaRPr lang="en-US" altLang="zh-TW" sz="1800" dirty="0" smtClean="0">
              <a:solidFill>
                <a:srgbClr val="FF0000"/>
              </a:solidFill>
              <a:latin typeface="標楷體" pitchFamily="65" charset="-120"/>
              <a:ea typeface="標楷體" pitchFamily="65" charset="-120"/>
            </a:endParaRPr>
          </a:p>
          <a:p>
            <a:pPr indent="-360000">
              <a:buNone/>
            </a:pPr>
            <a:r>
              <a:rPr lang="zh-TW" altLang="en-US" sz="1800" dirty="0" smtClean="0">
                <a:solidFill>
                  <a:srgbClr val="FF0000"/>
                </a:solidFill>
                <a:latin typeface="標楷體" pitchFamily="65" charset="-120"/>
                <a:ea typeface="標楷體" pitchFamily="65" charset="-120"/>
              </a:rPr>
              <a:t>   </a:t>
            </a:r>
            <a:r>
              <a:rPr lang="zh-TW" altLang="zh-TW" sz="1800" dirty="0" smtClean="0">
                <a:solidFill>
                  <a:srgbClr val="FF0000"/>
                </a:solidFill>
                <a:latin typeface="標楷體" pitchFamily="65" charset="-120"/>
                <a:ea typeface="標楷體" pitchFamily="65" charset="-120"/>
              </a:rPr>
              <a:t>成績</a:t>
            </a:r>
            <a:r>
              <a:rPr lang="zh-TW" altLang="zh-TW" sz="1800" dirty="0">
                <a:solidFill>
                  <a:srgbClr val="FF0000"/>
                </a:solidFill>
                <a:latin typeface="標楷體" pitchFamily="65" charset="-120"/>
                <a:ea typeface="標楷體" pitchFamily="65" charset="-120"/>
              </a:rPr>
              <a:t>寄出時間為</a:t>
            </a:r>
            <a:r>
              <a:rPr lang="en-US" altLang="zh-TW" sz="1800" dirty="0">
                <a:solidFill>
                  <a:srgbClr val="FF0000"/>
                </a:solidFill>
                <a:latin typeface="標楷體" pitchFamily="65" charset="-120"/>
                <a:ea typeface="標楷體" pitchFamily="65" charset="-120"/>
              </a:rPr>
              <a:t>3</a:t>
            </a:r>
            <a:r>
              <a:rPr lang="zh-TW" altLang="zh-TW" sz="1800" dirty="0">
                <a:solidFill>
                  <a:srgbClr val="FF0000"/>
                </a:solidFill>
                <a:latin typeface="標楷體" pitchFamily="65" charset="-120"/>
                <a:ea typeface="標楷體" pitchFamily="65" charset="-120"/>
              </a:rPr>
              <a:t>月底。</a:t>
            </a:r>
            <a:r>
              <a:rPr lang="zh-TW" altLang="zh-TW" sz="1800" dirty="0">
                <a:latin typeface="標楷體" pitchFamily="65" charset="-120"/>
                <a:ea typeface="標楷體" pitchFamily="65" charset="-120"/>
              </a:rPr>
              <a:t>學生可向中國機械工程學會申請寄發成績單至申請之</a:t>
            </a:r>
            <a:r>
              <a:rPr lang="zh-TW" altLang="zh-TW" sz="1800" dirty="0" smtClean="0">
                <a:latin typeface="標楷體" pitchFamily="65" charset="-120"/>
                <a:ea typeface="標楷體" pitchFamily="65" charset="-120"/>
              </a:rPr>
              <a:t>大</a:t>
            </a:r>
            <a:endParaRPr lang="en-US" altLang="zh-TW" sz="1800" dirty="0" smtClean="0">
              <a:latin typeface="標楷體" pitchFamily="65" charset="-120"/>
              <a:ea typeface="標楷體" pitchFamily="65" charset="-120"/>
            </a:endParaRPr>
          </a:p>
          <a:p>
            <a:pPr indent="-360000">
              <a:buNone/>
            </a:pP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學</a:t>
            </a:r>
            <a:r>
              <a:rPr lang="zh-TW" altLang="zh-TW" sz="1800" dirty="0">
                <a:latin typeface="標楷體" pitchFamily="65" charset="-120"/>
                <a:ea typeface="標楷體" pitchFamily="65" charset="-120"/>
              </a:rPr>
              <a:t>；學生個人亦可寄成績單至申請之大學。</a:t>
            </a:r>
          </a:p>
          <a:p>
            <a:pPr indent="-360000">
              <a:buNone/>
            </a:pPr>
            <a:r>
              <a:rPr lang="en-US" altLang="zh-TW" sz="1800" dirty="0">
                <a:latin typeface="標楷體" pitchFamily="65" charset="-120"/>
                <a:ea typeface="標楷體" pitchFamily="65" charset="-120"/>
              </a:rPr>
              <a:t>3</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試題</a:t>
            </a:r>
            <a:r>
              <a:rPr lang="zh-TW" altLang="zh-TW" sz="1800" dirty="0">
                <a:latin typeface="標楷體" pitchFamily="65" charset="-120"/>
                <a:ea typeface="標楷體" pitchFamily="65" charset="-120"/>
              </a:rPr>
              <a:t>難易分配如下：簡易題</a:t>
            </a:r>
            <a:r>
              <a:rPr lang="en-US" altLang="zh-TW" sz="1800" dirty="0">
                <a:latin typeface="標楷體" pitchFamily="65" charset="-120"/>
                <a:ea typeface="標楷體" pitchFamily="65" charset="-120"/>
              </a:rPr>
              <a:t>60%</a:t>
            </a:r>
            <a:r>
              <a:rPr lang="zh-TW" altLang="zh-TW" sz="1800" dirty="0">
                <a:latin typeface="標楷體" pitchFamily="65" charset="-120"/>
                <a:ea typeface="標楷體" pitchFamily="65" charset="-120"/>
              </a:rPr>
              <a:t>，中等題</a:t>
            </a:r>
            <a:r>
              <a:rPr lang="en-US" altLang="zh-TW" sz="1800" dirty="0">
                <a:latin typeface="標楷體" pitchFamily="65" charset="-120"/>
                <a:ea typeface="標楷體" pitchFamily="65" charset="-120"/>
              </a:rPr>
              <a:t>20%</a:t>
            </a:r>
            <a:r>
              <a:rPr lang="zh-TW" altLang="zh-TW" sz="1800" dirty="0">
                <a:latin typeface="標楷體" pitchFamily="65" charset="-120"/>
                <a:ea typeface="標楷體" pitchFamily="65" charset="-120"/>
              </a:rPr>
              <a:t>，難題</a:t>
            </a:r>
            <a:r>
              <a:rPr lang="en-US" altLang="zh-TW" sz="1800" dirty="0">
                <a:latin typeface="標楷體" pitchFamily="65" charset="-120"/>
                <a:ea typeface="標楷體" pitchFamily="65" charset="-120"/>
              </a:rPr>
              <a:t>20%</a:t>
            </a:r>
            <a:r>
              <a:rPr lang="zh-TW" altLang="zh-TW" sz="1800" dirty="0">
                <a:latin typeface="標楷體" pitchFamily="65" charset="-120"/>
                <a:ea typeface="標楷體" pitchFamily="65" charset="-120"/>
              </a:rPr>
              <a:t>，可包括選擇題、填充</a:t>
            </a:r>
            <a:r>
              <a:rPr lang="zh-TW" altLang="zh-TW" sz="1800" dirty="0" smtClean="0">
                <a:latin typeface="標楷體" pitchFamily="65" charset="-120"/>
                <a:ea typeface="標楷體" pitchFamily="65" charset="-120"/>
              </a:rPr>
              <a:t>題</a:t>
            </a:r>
            <a:endParaRPr lang="en-US" altLang="zh-TW" sz="1800" dirty="0" smtClean="0">
              <a:latin typeface="標楷體" pitchFamily="65" charset="-120"/>
              <a:ea typeface="標楷體" pitchFamily="65" charset="-120"/>
            </a:endParaRPr>
          </a:p>
          <a:p>
            <a:pPr indent="-360000">
              <a:buNone/>
            </a:pP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及</a:t>
            </a:r>
            <a:r>
              <a:rPr lang="zh-TW" altLang="zh-TW" sz="1800" dirty="0">
                <a:latin typeface="標楷體" pitchFamily="65" charset="-120"/>
                <a:ea typeface="標楷體" pitchFamily="65" charset="-120"/>
              </a:rPr>
              <a:t>問答題。</a:t>
            </a:r>
          </a:p>
          <a:p>
            <a:pPr indent="-360000">
              <a:buNone/>
            </a:pPr>
            <a:r>
              <a:rPr lang="en-US" altLang="zh-TW" sz="1800" dirty="0">
                <a:latin typeface="標楷體" pitchFamily="65" charset="-120"/>
                <a:ea typeface="標楷體" pitchFamily="65" charset="-120"/>
              </a:rPr>
              <a:t>4</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當日</a:t>
            </a:r>
            <a:r>
              <a:rPr lang="zh-TW" altLang="zh-TW" sz="1800" dirty="0">
                <a:latin typeface="標楷體" pitchFamily="65" charset="-120"/>
                <a:ea typeface="標楷體" pitchFamily="65" charset="-120"/>
              </a:rPr>
              <a:t>考試時間分配如下：</a:t>
            </a:r>
          </a:p>
          <a:p>
            <a:pPr indent="-360000">
              <a:buNone/>
            </a:pPr>
            <a:r>
              <a:rPr lang="en-US" altLang="zh-TW" sz="1800" dirty="0">
                <a:latin typeface="標楷體" pitchFamily="65" charset="-120"/>
                <a:ea typeface="標楷體" pitchFamily="65" charset="-120"/>
              </a:rPr>
              <a:t>   09:00~10:30  </a:t>
            </a:r>
            <a:r>
              <a:rPr lang="zh-TW" altLang="zh-TW" sz="1800" dirty="0">
                <a:latin typeface="標楷體" pitchFamily="65" charset="-120"/>
                <a:ea typeface="標楷體" pitchFamily="65" charset="-120"/>
              </a:rPr>
              <a:t>工程數學、機械英文</a:t>
            </a:r>
          </a:p>
          <a:p>
            <a:pPr indent="-360000">
              <a:buNone/>
            </a:pPr>
            <a:r>
              <a:rPr lang="en-US" altLang="zh-TW" sz="1800" dirty="0">
                <a:latin typeface="標楷體" pitchFamily="65" charset="-120"/>
                <a:ea typeface="標楷體" pitchFamily="65" charset="-120"/>
              </a:rPr>
              <a:t>   10:50~12:10  </a:t>
            </a:r>
            <a:r>
              <a:rPr lang="zh-TW" altLang="zh-TW" sz="1800" dirty="0">
                <a:latin typeface="標楷體" pitchFamily="65" charset="-120"/>
                <a:ea typeface="標楷體" pitchFamily="65" charset="-120"/>
              </a:rPr>
              <a:t>工程力學、動力學</a:t>
            </a:r>
          </a:p>
          <a:p>
            <a:pPr indent="-360000">
              <a:buNone/>
            </a:pPr>
            <a:r>
              <a:rPr lang="en-US" altLang="zh-TW" sz="1800" dirty="0">
                <a:latin typeface="標楷體" pitchFamily="65" charset="-120"/>
                <a:ea typeface="標楷體" pitchFamily="65" charset="-120"/>
              </a:rPr>
              <a:t>   13:30~15:00  </a:t>
            </a:r>
            <a:r>
              <a:rPr lang="zh-TW" altLang="zh-TW" sz="1800" dirty="0">
                <a:latin typeface="標楷體" pitchFamily="65" charset="-120"/>
                <a:ea typeface="標楷體" pitchFamily="65" charset="-120"/>
              </a:rPr>
              <a:t>機械設計</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含機動學</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、機械製造、自動控制</a:t>
            </a:r>
          </a:p>
          <a:p>
            <a:pPr indent="-360000">
              <a:buNone/>
            </a:pPr>
            <a:r>
              <a:rPr lang="en-US" altLang="zh-TW" sz="1800" dirty="0">
                <a:latin typeface="標楷體" pitchFamily="65" charset="-120"/>
                <a:ea typeface="標楷體" pitchFamily="65" charset="-120"/>
              </a:rPr>
              <a:t>   </a:t>
            </a:r>
            <a:r>
              <a:rPr lang="en-US" altLang="zh-TW" sz="1800" dirty="0" smtClean="0">
                <a:latin typeface="標楷體" pitchFamily="65" charset="-120"/>
                <a:ea typeface="標楷體" pitchFamily="65" charset="-120"/>
              </a:rPr>
              <a:t>15:20~16:50  </a:t>
            </a:r>
            <a:r>
              <a:rPr lang="zh-TW" altLang="zh-TW" sz="1800" dirty="0">
                <a:latin typeface="標楷體" pitchFamily="65" charset="-120"/>
                <a:ea typeface="標楷體" pitchFamily="65" charset="-120"/>
              </a:rPr>
              <a:t>熱力學</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含熱傳</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、流體力學</a:t>
            </a:r>
          </a:p>
          <a:p>
            <a:pPr indent="-360000">
              <a:buNone/>
            </a:pPr>
            <a:r>
              <a:rPr lang="en-US" altLang="zh-TW" sz="1800" dirty="0">
                <a:latin typeface="標楷體" pitchFamily="65" charset="-120"/>
                <a:ea typeface="標楷體" pitchFamily="65" charset="-120"/>
              </a:rPr>
              <a:t>5</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由</a:t>
            </a:r>
            <a:r>
              <a:rPr lang="zh-TW" altLang="zh-TW" sz="1800" dirty="0">
                <a:latin typeface="標楷體" pitchFamily="65" charset="-120"/>
                <a:ea typeface="標楷體" pitchFamily="65" charset="-120"/>
              </a:rPr>
              <a:t>學會邀請各領域之出題小組，負責出題事務，並須事先公告考試試題之樣題。</a:t>
            </a:r>
          </a:p>
          <a:p>
            <a:pPr indent="-360000">
              <a:buNone/>
            </a:pPr>
            <a:r>
              <a:rPr lang="en-US" altLang="zh-TW" sz="1800" dirty="0">
                <a:latin typeface="標楷體" pitchFamily="65" charset="-120"/>
                <a:ea typeface="標楷體" pitchFamily="65" charset="-120"/>
              </a:rPr>
              <a:t>6</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成績</a:t>
            </a:r>
            <a:r>
              <a:rPr lang="zh-TW" altLang="zh-TW" sz="1800" dirty="0">
                <a:latin typeface="標楷體" pitchFamily="65" charset="-120"/>
                <a:ea typeface="標楷體" pitchFamily="65" charset="-120"/>
              </a:rPr>
              <a:t>優異學生，可由學會頒發獎狀，以資獎勵。</a:t>
            </a:r>
          </a:p>
          <a:p>
            <a:pPr indent="-360000">
              <a:buNone/>
            </a:pPr>
            <a:r>
              <a:rPr lang="en-US" altLang="zh-TW" sz="1800" dirty="0">
                <a:latin typeface="標楷體" pitchFamily="65" charset="-120"/>
                <a:ea typeface="標楷體" pitchFamily="65" charset="-120"/>
              </a:rPr>
              <a:t>7</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預計</a:t>
            </a:r>
            <a:r>
              <a:rPr lang="en-US" altLang="zh-TW" sz="1800" dirty="0">
                <a:latin typeface="標楷體" pitchFamily="65" charset="-120"/>
                <a:ea typeface="標楷體" pitchFamily="65" charset="-120"/>
              </a:rPr>
              <a:t>103</a:t>
            </a:r>
            <a:r>
              <a:rPr lang="zh-TW" altLang="zh-TW" sz="1800" dirty="0">
                <a:latin typeface="標楷體" pitchFamily="65" charset="-120"/>
                <a:ea typeface="標楷體" pitchFamily="65" charset="-120"/>
              </a:rPr>
              <a:t>年</a:t>
            </a:r>
            <a:r>
              <a:rPr lang="en-US" altLang="zh-TW" sz="1800" dirty="0">
                <a:latin typeface="標楷體" pitchFamily="65" charset="-120"/>
                <a:ea typeface="標楷體" pitchFamily="65" charset="-120"/>
              </a:rPr>
              <a:t>3</a:t>
            </a:r>
            <a:r>
              <a:rPr lang="zh-TW" altLang="zh-TW" sz="1800" dirty="0">
                <a:latin typeface="標楷體" pitchFamily="65" charset="-120"/>
                <a:ea typeface="標楷體" pitchFamily="65" charset="-120"/>
              </a:rPr>
              <a:t>月開始分區推廣，並宣導考試樣題，提供參考。</a:t>
            </a:r>
          </a:p>
          <a:p>
            <a:pPr indent="-360000">
              <a:buNone/>
            </a:pPr>
            <a:r>
              <a:rPr lang="en-US" altLang="zh-TW" sz="1800" dirty="0">
                <a:latin typeface="標楷體" pitchFamily="65" charset="-120"/>
                <a:ea typeface="標楷體" pitchFamily="65" charset="-120"/>
              </a:rPr>
              <a:t>8.</a:t>
            </a:r>
            <a:r>
              <a:rPr lang="zh-TW" altLang="zh-TW" sz="1800" dirty="0">
                <a:latin typeface="標楷體" pitchFamily="65" charset="-120"/>
                <a:ea typeface="標楷體" pitchFamily="65" charset="-120"/>
              </a:rPr>
              <a:t>「研究生入學能力鑑定考試」名稱可改稱「研究生入學能力測驗考試」。</a:t>
            </a:r>
          </a:p>
          <a:p>
            <a:pPr indent="-360000">
              <a:buNone/>
            </a:pPr>
            <a:r>
              <a:rPr lang="en-US" altLang="zh-TW" sz="1800" dirty="0">
                <a:latin typeface="標楷體" pitchFamily="65" charset="-120"/>
                <a:ea typeface="標楷體" pitchFamily="65" charset="-120"/>
              </a:rPr>
              <a:t>9</a:t>
            </a:r>
            <a:r>
              <a:rPr lang="en-US" altLang="zh-TW" sz="1800" dirty="0" smtClean="0">
                <a:latin typeface="標楷體" pitchFamily="65" charset="-120"/>
                <a:ea typeface="標楷體" pitchFamily="65" charset="-120"/>
              </a:rPr>
              <a:t>.</a:t>
            </a:r>
            <a:r>
              <a:rPr lang="zh-TW" altLang="en-US" sz="1800" dirty="0" smtClean="0">
                <a:latin typeface="標楷體" pitchFamily="65" charset="-120"/>
                <a:ea typeface="標楷體" pitchFamily="65" charset="-120"/>
              </a:rPr>
              <a:t> </a:t>
            </a:r>
            <a:r>
              <a:rPr lang="zh-TW" altLang="zh-TW" sz="1800" dirty="0" smtClean="0">
                <a:latin typeface="標楷體" pitchFamily="65" charset="-120"/>
                <a:ea typeface="標楷體" pitchFamily="65" charset="-120"/>
              </a:rPr>
              <a:t>以上</a:t>
            </a:r>
            <a:r>
              <a:rPr lang="zh-TW" altLang="zh-TW" sz="1800" dirty="0">
                <a:latin typeface="標楷體" pitchFamily="65" charset="-120"/>
                <a:ea typeface="標楷體" pitchFamily="65" charset="-120"/>
              </a:rPr>
              <a:t>決議提送</a:t>
            </a:r>
            <a:r>
              <a:rPr lang="en-US" altLang="zh-TW" sz="1800" dirty="0">
                <a:latin typeface="標楷體" pitchFamily="65" charset="-120"/>
                <a:ea typeface="標楷體" pitchFamily="65" charset="-120"/>
              </a:rPr>
              <a:t>12</a:t>
            </a:r>
            <a:r>
              <a:rPr lang="zh-TW" altLang="zh-TW" sz="1800" dirty="0">
                <a:latin typeface="標楷體" pitchFamily="65" charset="-120"/>
                <a:ea typeface="標楷體" pitchFamily="65" charset="-120"/>
              </a:rPr>
              <a:t>月</a:t>
            </a:r>
            <a:r>
              <a:rPr lang="en-US" altLang="zh-TW" sz="1800" dirty="0">
                <a:latin typeface="標楷體" pitchFamily="65" charset="-120"/>
                <a:ea typeface="標楷體" pitchFamily="65" charset="-120"/>
              </a:rPr>
              <a:t>6</a:t>
            </a:r>
            <a:r>
              <a:rPr lang="zh-TW" altLang="zh-TW" sz="1800" dirty="0">
                <a:latin typeface="標楷體" pitchFamily="65" charset="-120"/>
                <a:ea typeface="標楷體" pitchFamily="65" charset="-120"/>
              </a:rPr>
              <a:t>日全國機械系主任座談會說明與推廣</a:t>
            </a:r>
            <a:r>
              <a:rPr lang="zh-TW" altLang="zh-TW" sz="1800" dirty="0" smtClean="0">
                <a:latin typeface="標楷體" pitchFamily="65" charset="-120"/>
                <a:ea typeface="標楷體" pitchFamily="65" charset="-120"/>
              </a:rPr>
              <a:t>。</a:t>
            </a:r>
            <a:endParaRPr lang="en-US" altLang="zh-TW" sz="1800" dirty="0" smtClean="0">
              <a:latin typeface="標楷體" pitchFamily="65" charset="-120"/>
              <a:ea typeface="標楷體" pitchFamily="65" charset="-120"/>
            </a:endParaRPr>
          </a:p>
          <a:p>
            <a:pPr indent="-360000">
              <a:buNone/>
            </a:pPr>
            <a:endParaRPr lang="zh-TW" altLang="zh-TW" sz="1800" dirty="0">
              <a:latin typeface="標楷體" pitchFamily="65" charset="-120"/>
              <a:ea typeface="標楷體" pitchFamily="65" charset="-120"/>
            </a:endParaRPr>
          </a:p>
          <a:p>
            <a:pPr indent="-360000">
              <a:buNone/>
            </a:pPr>
            <a:r>
              <a:rPr lang="zh-TW" altLang="zh-TW" sz="1800" dirty="0">
                <a:latin typeface="標楷體" pitchFamily="65" charset="-120"/>
                <a:ea typeface="標楷體" pitchFamily="65" charset="-120"/>
              </a:rPr>
              <a:t>八、散會</a:t>
            </a:r>
            <a:r>
              <a:rPr lang="en-US" altLang="zh-TW" sz="1800" dirty="0">
                <a:latin typeface="標楷體" pitchFamily="65" charset="-120"/>
                <a:ea typeface="標楷體" pitchFamily="65" charset="-120"/>
              </a:rPr>
              <a:t> 17</a:t>
            </a:r>
            <a:r>
              <a:rPr lang="zh-TW" altLang="zh-TW" sz="1800" dirty="0">
                <a:latin typeface="標楷體" pitchFamily="65" charset="-120"/>
                <a:ea typeface="標楷體" pitchFamily="65" charset="-120"/>
              </a:rPr>
              <a:t>時 </a:t>
            </a:r>
          </a:p>
          <a:p>
            <a:pPr>
              <a:buNone/>
            </a:pPr>
            <a:endParaRPr lang="zh-TW" alt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1196752"/>
            <a:ext cx="7488832" cy="1143000"/>
          </a:xfrm>
        </p:spPr>
        <p:txBody>
          <a:bodyPr>
            <a:normAutofit fontScale="90000"/>
          </a:bodyPr>
          <a:lstStyle/>
          <a:p>
            <a:r>
              <a:rPr lang="zh-TW" altLang="zh-TW" sz="3600" dirty="0">
                <a:latin typeface="標楷體" pitchFamily="65" charset="-120"/>
                <a:ea typeface="標楷體" pitchFamily="65" charset="-120"/>
              </a:rPr>
              <a:t>中國機械工程學會</a:t>
            </a:r>
            <a:r>
              <a:rPr lang="en-US" altLang="zh-TW" sz="3600" dirty="0">
                <a:latin typeface="標楷體" pitchFamily="65" charset="-120"/>
                <a:ea typeface="標楷體" pitchFamily="65" charset="-120"/>
              </a:rPr>
              <a:t>102</a:t>
            </a:r>
            <a:r>
              <a:rPr lang="zh-TW" altLang="zh-TW" sz="3600" dirty="0">
                <a:latin typeface="標楷體" pitchFamily="65" charset="-120"/>
                <a:ea typeface="標楷體" pitchFamily="65" charset="-120"/>
              </a:rPr>
              <a:t>年全國機械系主任座談會紀錄</a:t>
            </a:r>
            <a:r>
              <a:rPr lang="zh-TW" altLang="zh-TW" dirty="0"/>
              <a:t/>
            </a:r>
            <a:br>
              <a:rPr lang="zh-TW" altLang="zh-TW" dirty="0"/>
            </a:br>
            <a:endParaRPr lang="zh-TW" altLang="en-US" dirty="0"/>
          </a:p>
        </p:txBody>
      </p:sp>
      <p:sp>
        <p:nvSpPr>
          <p:cNvPr id="3" name="內容版面配置區 2"/>
          <p:cNvSpPr>
            <a:spLocks noGrp="1"/>
          </p:cNvSpPr>
          <p:nvPr>
            <p:ph idx="1"/>
          </p:nvPr>
        </p:nvSpPr>
        <p:spPr>
          <a:xfrm>
            <a:off x="539552" y="1844824"/>
            <a:ext cx="8424936" cy="4680520"/>
          </a:xfrm>
        </p:spPr>
        <p:txBody>
          <a:bodyPr>
            <a:normAutofit fontScale="25000" lnSpcReduction="20000"/>
          </a:bodyPr>
          <a:lstStyle/>
          <a:p>
            <a:pPr>
              <a:buNone/>
            </a:pPr>
            <a:r>
              <a:rPr lang="zh-TW" altLang="zh-TW" sz="7200" dirty="0">
                <a:latin typeface="標楷體" pitchFamily="65" charset="-120"/>
                <a:ea typeface="標楷體" pitchFamily="65" charset="-120"/>
              </a:rPr>
              <a:t>一、會議日期：</a:t>
            </a:r>
            <a:r>
              <a:rPr lang="en-US" altLang="zh-TW" sz="7200" dirty="0">
                <a:latin typeface="標楷體" pitchFamily="65" charset="-120"/>
                <a:ea typeface="標楷體" pitchFamily="65" charset="-120"/>
              </a:rPr>
              <a:t>102</a:t>
            </a:r>
            <a:r>
              <a:rPr lang="zh-TW" altLang="zh-TW" sz="7200" dirty="0">
                <a:latin typeface="標楷體" pitchFamily="65" charset="-120"/>
                <a:ea typeface="標楷體" pitchFamily="65" charset="-120"/>
              </a:rPr>
              <a:t>年</a:t>
            </a:r>
            <a:r>
              <a:rPr lang="en-US" altLang="zh-TW" sz="7200" dirty="0">
                <a:latin typeface="標楷體" pitchFamily="65" charset="-120"/>
                <a:ea typeface="標楷體" pitchFamily="65" charset="-120"/>
              </a:rPr>
              <a:t>12</a:t>
            </a:r>
            <a:r>
              <a:rPr lang="zh-TW" altLang="zh-TW" sz="7200" dirty="0">
                <a:latin typeface="標楷體" pitchFamily="65" charset="-120"/>
                <a:ea typeface="標楷體" pitchFamily="65" charset="-120"/>
              </a:rPr>
              <a:t>月</a:t>
            </a:r>
            <a:r>
              <a:rPr lang="en-US" altLang="zh-TW" sz="7200" dirty="0">
                <a:latin typeface="標楷體" pitchFamily="65" charset="-120"/>
                <a:ea typeface="標楷體" pitchFamily="65" charset="-120"/>
              </a:rPr>
              <a:t>6</a:t>
            </a:r>
            <a:r>
              <a:rPr lang="zh-TW" altLang="zh-TW" sz="7200" dirty="0">
                <a:latin typeface="標楷體" pitchFamily="65" charset="-120"/>
                <a:ea typeface="標楷體" pitchFamily="65" charset="-120"/>
              </a:rPr>
              <a:t>日</a:t>
            </a:r>
            <a:r>
              <a:rPr lang="en-US" altLang="zh-TW" sz="7200" dirty="0">
                <a:latin typeface="標楷體" pitchFamily="65" charset="-120"/>
                <a:ea typeface="標楷體" pitchFamily="65" charset="-120"/>
              </a:rPr>
              <a:t>(</a:t>
            </a:r>
            <a:r>
              <a:rPr lang="zh-TW" altLang="zh-TW" sz="7200" dirty="0">
                <a:latin typeface="標楷體" pitchFamily="65" charset="-120"/>
                <a:ea typeface="標楷體" pitchFamily="65" charset="-120"/>
              </a:rPr>
              <a:t>星期五</a:t>
            </a:r>
            <a:r>
              <a:rPr lang="en-US" altLang="zh-TW" sz="7200" dirty="0">
                <a:latin typeface="標楷體" pitchFamily="65" charset="-120"/>
                <a:ea typeface="標楷體" pitchFamily="65" charset="-120"/>
              </a:rPr>
              <a:t>) 16</a:t>
            </a:r>
            <a:r>
              <a:rPr lang="zh-TW" altLang="zh-TW" sz="7200" dirty="0" smtClean="0">
                <a:latin typeface="標楷體" pitchFamily="65" charset="-120"/>
                <a:ea typeface="標楷體" pitchFamily="65" charset="-120"/>
              </a:rPr>
              <a:t>時</a:t>
            </a:r>
            <a:endParaRPr lang="en-US" altLang="zh-TW" sz="7200" dirty="0" smtClean="0">
              <a:latin typeface="標楷體" pitchFamily="65" charset="-120"/>
              <a:ea typeface="標楷體" pitchFamily="65" charset="-120"/>
            </a:endParaRPr>
          </a:p>
          <a:p>
            <a:pPr>
              <a:buNone/>
            </a:pPr>
            <a:endParaRPr lang="zh-TW" altLang="zh-TW" sz="7200" dirty="0">
              <a:latin typeface="標楷體" pitchFamily="65" charset="-120"/>
              <a:ea typeface="標楷體" pitchFamily="65" charset="-120"/>
            </a:endParaRPr>
          </a:p>
          <a:p>
            <a:pPr>
              <a:buNone/>
            </a:pPr>
            <a:r>
              <a:rPr lang="zh-TW" altLang="zh-TW" sz="7200" dirty="0">
                <a:latin typeface="標楷體" pitchFamily="65" charset="-120"/>
                <a:ea typeface="標楷體" pitchFamily="65" charset="-120"/>
              </a:rPr>
              <a:t>二、會議地點：宜蘭大學行政大樓五樓第一會議室 </a:t>
            </a:r>
            <a:endParaRPr lang="en-US" altLang="zh-TW" sz="7200" dirty="0" smtClean="0">
              <a:latin typeface="標楷體" pitchFamily="65" charset="-120"/>
              <a:ea typeface="標楷體" pitchFamily="65" charset="-120"/>
            </a:endParaRPr>
          </a:p>
          <a:p>
            <a:pPr>
              <a:buNone/>
            </a:pPr>
            <a:endParaRPr lang="zh-TW" altLang="zh-TW" sz="7200" dirty="0">
              <a:latin typeface="標楷體" pitchFamily="65" charset="-120"/>
              <a:ea typeface="標楷體" pitchFamily="65" charset="-120"/>
            </a:endParaRPr>
          </a:p>
          <a:p>
            <a:pPr>
              <a:buNone/>
            </a:pPr>
            <a:r>
              <a:rPr lang="zh-TW" altLang="zh-TW" sz="7200" dirty="0">
                <a:latin typeface="標楷體" pitchFamily="65" charset="-120"/>
                <a:ea typeface="標楷體" pitchFamily="65" charset="-120"/>
              </a:rPr>
              <a:t>三、出席人員：林榮慶 張所鋐 楊條和 鄧琴書 黃佑民 張英俊 林穀欽 </a:t>
            </a:r>
            <a:endParaRPr lang="en-US" altLang="zh-TW" sz="7200" dirty="0" smtClean="0">
              <a:latin typeface="標楷體" pitchFamily="65" charset="-120"/>
              <a:ea typeface="標楷體" pitchFamily="65" charset="-120"/>
            </a:endParaRPr>
          </a:p>
          <a:p>
            <a:pPr>
              <a:buNone/>
            </a:pPr>
            <a:r>
              <a:rPr lang="zh-TW" altLang="en-US" sz="7200" dirty="0">
                <a:latin typeface="標楷體" pitchFamily="65" charset="-120"/>
                <a:ea typeface="標楷體" pitchFamily="65" charset="-120"/>
              </a:rPr>
              <a:t> </a:t>
            </a:r>
            <a:r>
              <a:rPr lang="zh-TW" altLang="en-US" sz="7200" dirty="0" smtClean="0">
                <a:latin typeface="標楷體" pitchFamily="65" charset="-120"/>
                <a:ea typeface="標楷體" pitchFamily="65" charset="-120"/>
              </a:rPr>
              <a:t>             </a:t>
            </a:r>
            <a:r>
              <a:rPr lang="zh-TW" altLang="zh-TW" sz="7200" dirty="0" smtClean="0">
                <a:latin typeface="標楷體" pitchFamily="65" charset="-120"/>
                <a:ea typeface="標楷體" pitchFamily="65" charset="-120"/>
              </a:rPr>
              <a:t>朱志良 </a:t>
            </a:r>
            <a:r>
              <a:rPr lang="zh-TW" altLang="zh-TW" sz="7200" dirty="0">
                <a:latin typeface="標楷體" pitchFamily="65" charset="-120"/>
                <a:ea typeface="標楷體" pitchFamily="65" charset="-120"/>
              </a:rPr>
              <a:t>艾和昌 呂明璋 修芳仲 林派臣 蔡明義 王啟昌 </a:t>
            </a:r>
            <a:endParaRPr lang="en-US" altLang="zh-TW" sz="7200" dirty="0" smtClean="0">
              <a:latin typeface="標楷體" pitchFamily="65" charset="-120"/>
              <a:ea typeface="標楷體" pitchFamily="65" charset="-120"/>
            </a:endParaRPr>
          </a:p>
          <a:p>
            <a:pPr>
              <a:buNone/>
            </a:pPr>
            <a:r>
              <a:rPr lang="zh-TW" altLang="en-US" sz="7200" dirty="0">
                <a:latin typeface="標楷體" pitchFamily="65" charset="-120"/>
                <a:ea typeface="標楷體" pitchFamily="65" charset="-120"/>
              </a:rPr>
              <a:t> </a:t>
            </a:r>
            <a:r>
              <a:rPr lang="zh-TW" altLang="en-US" sz="7200" dirty="0" smtClean="0">
                <a:latin typeface="標楷體" pitchFamily="65" charset="-120"/>
                <a:ea typeface="標楷體" pitchFamily="65" charset="-120"/>
              </a:rPr>
              <a:t>             </a:t>
            </a:r>
            <a:r>
              <a:rPr lang="zh-TW" altLang="zh-TW" sz="7200" dirty="0" smtClean="0">
                <a:latin typeface="標楷體" pitchFamily="65" charset="-120"/>
                <a:ea typeface="標楷體" pitchFamily="65" charset="-120"/>
              </a:rPr>
              <a:t>謝金源 </a:t>
            </a:r>
            <a:r>
              <a:rPr lang="zh-TW" altLang="zh-TW" sz="7200" dirty="0">
                <a:latin typeface="標楷體" pitchFamily="65" charset="-120"/>
                <a:ea typeface="標楷體" pitchFamily="65" charset="-120"/>
              </a:rPr>
              <a:t>李永春 林大偉 馬劍清 洪國永 蔡宏營 翁輝</a:t>
            </a:r>
            <a:r>
              <a:rPr lang="zh-TW" altLang="zh-TW" sz="7200" dirty="0" smtClean="0">
                <a:latin typeface="標楷體" pitchFamily="65" charset="-120"/>
                <a:ea typeface="標楷體" pitchFamily="65" charset="-120"/>
              </a:rPr>
              <a:t>竹</a:t>
            </a:r>
            <a:endParaRPr lang="en-US" altLang="zh-TW" sz="7200" dirty="0" smtClean="0">
              <a:latin typeface="標楷體" pitchFamily="65" charset="-120"/>
              <a:ea typeface="標楷體" pitchFamily="65" charset="-120"/>
            </a:endParaRPr>
          </a:p>
          <a:p>
            <a:pPr>
              <a:buNone/>
            </a:pPr>
            <a:r>
              <a:rPr lang="zh-TW" altLang="en-US" sz="7200" dirty="0">
                <a:latin typeface="標楷體" pitchFamily="65" charset="-120"/>
                <a:ea typeface="標楷體" pitchFamily="65" charset="-120"/>
              </a:rPr>
              <a:t> </a:t>
            </a:r>
            <a:r>
              <a:rPr lang="zh-TW" altLang="en-US" sz="7200" dirty="0" smtClean="0">
                <a:latin typeface="標楷體" pitchFamily="65" charset="-120"/>
                <a:ea typeface="標楷體" pitchFamily="65" charset="-120"/>
              </a:rPr>
              <a:t>             </a:t>
            </a:r>
            <a:r>
              <a:rPr lang="zh-TW" altLang="zh-TW" sz="7200" dirty="0" smtClean="0">
                <a:latin typeface="標楷體" pitchFamily="65" charset="-120"/>
                <a:ea typeface="標楷體" pitchFamily="65" charset="-120"/>
              </a:rPr>
              <a:t>洪景華 </a:t>
            </a:r>
            <a:r>
              <a:rPr lang="zh-TW" altLang="zh-TW" sz="7200" dirty="0">
                <a:latin typeface="標楷體" pitchFamily="65" charset="-120"/>
                <a:ea typeface="標楷體" pitchFamily="65" charset="-120"/>
              </a:rPr>
              <a:t>陳昭亮 鄭元良 楊介明 曹印</a:t>
            </a:r>
            <a:r>
              <a:rPr lang="zh-TW" altLang="zh-TW" sz="7200" dirty="0" smtClean="0">
                <a:latin typeface="標楷體" pitchFamily="65" charset="-120"/>
                <a:ea typeface="標楷體" pitchFamily="65" charset="-120"/>
              </a:rPr>
              <a:t>仁</a:t>
            </a:r>
            <a:endParaRPr lang="en-US" altLang="zh-TW" sz="7200" dirty="0" smtClean="0">
              <a:latin typeface="標楷體" pitchFamily="65" charset="-120"/>
              <a:ea typeface="標楷體" pitchFamily="65" charset="-120"/>
            </a:endParaRPr>
          </a:p>
          <a:p>
            <a:pPr>
              <a:buNone/>
            </a:pPr>
            <a:endParaRPr lang="zh-TW" altLang="zh-TW" sz="7200" dirty="0">
              <a:latin typeface="標楷體" pitchFamily="65" charset="-120"/>
              <a:ea typeface="標楷體" pitchFamily="65" charset="-120"/>
            </a:endParaRPr>
          </a:p>
          <a:p>
            <a:pPr>
              <a:buNone/>
            </a:pPr>
            <a:r>
              <a:rPr lang="zh-TW" altLang="zh-TW" sz="7200" dirty="0">
                <a:latin typeface="標楷體" pitchFamily="65" charset="-120"/>
                <a:ea typeface="標楷體" pitchFamily="65" charset="-120"/>
              </a:rPr>
              <a:t>四、主席：理事長 林榮慶</a:t>
            </a:r>
            <a:r>
              <a:rPr lang="en-US" altLang="zh-TW" sz="7200" dirty="0">
                <a:latin typeface="標楷體" pitchFamily="65" charset="-120"/>
                <a:ea typeface="標楷體" pitchFamily="65" charset="-120"/>
              </a:rPr>
              <a:t>                         </a:t>
            </a:r>
            <a:r>
              <a:rPr lang="zh-TW" altLang="zh-TW" sz="7200" dirty="0">
                <a:latin typeface="標楷體" pitchFamily="65" charset="-120"/>
                <a:ea typeface="標楷體" pitchFamily="65" charset="-120"/>
              </a:rPr>
              <a:t>紀錄：</a:t>
            </a:r>
            <a:r>
              <a:rPr lang="zh-TW" altLang="zh-TW" sz="7200" dirty="0" smtClean="0">
                <a:latin typeface="標楷體" pitchFamily="65" charset="-120"/>
                <a:ea typeface="標楷體" pitchFamily="65" charset="-120"/>
              </a:rPr>
              <a:t>蔡鳳蘭</a:t>
            </a:r>
            <a:endParaRPr lang="en-US" altLang="zh-TW" sz="7200" dirty="0" smtClean="0">
              <a:latin typeface="標楷體" pitchFamily="65" charset="-120"/>
              <a:ea typeface="標楷體" pitchFamily="65" charset="-120"/>
            </a:endParaRPr>
          </a:p>
          <a:p>
            <a:pPr>
              <a:buNone/>
            </a:pPr>
            <a:endParaRPr lang="zh-TW" altLang="zh-TW" sz="7200" dirty="0">
              <a:latin typeface="標楷體" pitchFamily="65" charset="-120"/>
              <a:ea typeface="標楷體" pitchFamily="65" charset="-120"/>
            </a:endParaRPr>
          </a:p>
          <a:p>
            <a:pPr>
              <a:buNone/>
            </a:pPr>
            <a:r>
              <a:rPr lang="zh-TW" altLang="zh-TW" sz="7200" dirty="0">
                <a:latin typeface="標楷體" pitchFamily="65" charset="-120"/>
                <a:ea typeface="標楷體" pitchFamily="65" charset="-120"/>
              </a:rPr>
              <a:t>五、主席致詞</a:t>
            </a:r>
          </a:p>
          <a:p>
            <a:pPr>
              <a:buNone/>
            </a:pPr>
            <a:r>
              <a:rPr lang="zh-TW" altLang="en-US" sz="7200" dirty="0" smtClean="0">
                <a:latin typeface="標楷體" pitchFamily="65" charset="-120"/>
                <a:ea typeface="標楷體" pitchFamily="65" charset="-120"/>
              </a:rPr>
              <a:t>    </a:t>
            </a:r>
            <a:r>
              <a:rPr lang="zh-TW" altLang="zh-TW" sz="7200" dirty="0" smtClean="0">
                <a:latin typeface="標楷體" pitchFamily="65" charset="-120"/>
                <a:ea typeface="標楷體" pitchFamily="65" charset="-120"/>
              </a:rPr>
              <a:t>中國</a:t>
            </a:r>
            <a:r>
              <a:rPr lang="zh-TW" altLang="zh-TW" sz="7200" dirty="0">
                <a:latin typeface="標楷體" pitchFamily="65" charset="-120"/>
                <a:ea typeface="標楷體" pitchFamily="65" charset="-120"/>
              </a:rPr>
              <a:t>機械工程學會預訂於</a:t>
            </a:r>
            <a:r>
              <a:rPr lang="en-US" altLang="zh-TW" sz="7200" dirty="0">
                <a:latin typeface="標楷體" pitchFamily="65" charset="-120"/>
                <a:ea typeface="標楷體" pitchFamily="65" charset="-120"/>
              </a:rPr>
              <a:t>2014</a:t>
            </a:r>
            <a:r>
              <a:rPr lang="zh-TW" altLang="zh-TW" sz="7200" dirty="0">
                <a:latin typeface="標楷體" pitchFamily="65" charset="-120"/>
                <a:ea typeface="標楷體" pitchFamily="65" charset="-120"/>
              </a:rPr>
              <a:t>年辨理「研究生入學能力測驗考試」</a:t>
            </a:r>
            <a:r>
              <a:rPr lang="zh-TW" altLang="zh-TW" sz="7200" dirty="0" smtClean="0">
                <a:latin typeface="標楷體" pitchFamily="65" charset="-120"/>
                <a:ea typeface="標楷體" pitchFamily="65" charset="-120"/>
              </a:rPr>
              <a:t>，主要為</a:t>
            </a:r>
            <a:endParaRPr lang="en-US" altLang="zh-TW" sz="7200" dirty="0" smtClean="0">
              <a:latin typeface="標楷體" pitchFamily="65" charset="-120"/>
              <a:ea typeface="標楷體" pitchFamily="65" charset="-120"/>
            </a:endParaRPr>
          </a:p>
          <a:p>
            <a:pPr>
              <a:buNone/>
            </a:pPr>
            <a:r>
              <a:rPr lang="zh-TW" altLang="en-US" sz="7200" dirty="0">
                <a:latin typeface="標楷體" pitchFamily="65" charset="-120"/>
                <a:ea typeface="標楷體" pitchFamily="65" charset="-120"/>
              </a:rPr>
              <a:t> </a:t>
            </a:r>
            <a:r>
              <a:rPr lang="zh-TW" altLang="en-US" sz="7200" dirty="0" smtClean="0">
                <a:latin typeface="標楷體" pitchFamily="65" charset="-120"/>
                <a:ea typeface="標楷體" pitchFamily="65" charset="-120"/>
              </a:rPr>
              <a:t>   </a:t>
            </a:r>
            <a:r>
              <a:rPr lang="zh-TW" altLang="zh-TW" sz="7200" dirty="0" smtClean="0">
                <a:latin typeface="標楷體" pitchFamily="65" charset="-120"/>
                <a:ea typeface="標楷體" pitchFamily="65" charset="-120"/>
              </a:rPr>
              <a:t>提供</a:t>
            </a:r>
            <a:r>
              <a:rPr lang="zh-TW" altLang="zh-TW" sz="7200" dirty="0">
                <a:latin typeface="標楷體" pitchFamily="65" charset="-120"/>
                <a:ea typeface="標楷體" pitchFamily="65" charset="-120"/>
              </a:rPr>
              <a:t>給各校「研究生推甄入學」的其他參考資料，此項</a:t>
            </a:r>
            <a:r>
              <a:rPr lang="zh-TW" altLang="zh-TW" sz="7200" dirty="0" smtClean="0">
                <a:latin typeface="標楷體" pitchFamily="65" charset="-120"/>
                <a:ea typeface="標楷體" pitchFamily="65" charset="-120"/>
              </a:rPr>
              <a:t>考試非</a:t>
            </a:r>
            <a:r>
              <a:rPr lang="zh-TW" altLang="zh-TW" sz="7200" dirty="0">
                <a:latin typeface="標楷體" pitchFamily="65" charset="-120"/>
                <a:ea typeface="標楷體" pitchFamily="65" charset="-120"/>
              </a:rPr>
              <a:t>強制性。</a:t>
            </a:r>
            <a:r>
              <a:rPr lang="zh-TW" altLang="zh-TW" sz="7200" dirty="0" smtClean="0">
                <a:solidFill>
                  <a:srgbClr val="FF0000"/>
                </a:solidFill>
                <a:latin typeface="標楷體" pitchFamily="65" charset="-120"/>
                <a:ea typeface="標楷體" pitchFamily="65" charset="-120"/>
              </a:rPr>
              <a:t>學會</a:t>
            </a:r>
            <a:endParaRPr lang="en-US" altLang="zh-TW" sz="7200" dirty="0" smtClean="0">
              <a:solidFill>
                <a:srgbClr val="FF0000"/>
              </a:solidFill>
              <a:latin typeface="標楷體" pitchFamily="65" charset="-120"/>
              <a:ea typeface="標楷體" pitchFamily="65" charset="-120"/>
            </a:endParaRPr>
          </a:p>
          <a:p>
            <a:pPr>
              <a:buNone/>
            </a:pPr>
            <a:r>
              <a:rPr lang="zh-TW" altLang="en-US" sz="7200" dirty="0">
                <a:solidFill>
                  <a:srgbClr val="FF0000"/>
                </a:solidFill>
                <a:latin typeface="標楷體" pitchFamily="65" charset="-120"/>
                <a:ea typeface="標楷體" pitchFamily="65" charset="-120"/>
              </a:rPr>
              <a:t> </a:t>
            </a:r>
            <a:r>
              <a:rPr lang="zh-TW" altLang="en-US" sz="7200" dirty="0" smtClean="0">
                <a:solidFill>
                  <a:srgbClr val="FF0000"/>
                </a:solidFill>
                <a:latin typeface="標楷體" pitchFamily="65" charset="-120"/>
                <a:ea typeface="標楷體" pitchFamily="65" charset="-120"/>
              </a:rPr>
              <a:t>   </a:t>
            </a:r>
            <a:r>
              <a:rPr lang="zh-TW" altLang="zh-TW" sz="7200" dirty="0" smtClean="0">
                <a:solidFill>
                  <a:srgbClr val="FF0000"/>
                </a:solidFill>
                <a:latin typeface="標楷體" pitchFamily="65" charset="-120"/>
                <a:ea typeface="標楷體" pitchFamily="65" charset="-120"/>
              </a:rPr>
              <a:t>之</a:t>
            </a:r>
            <a:r>
              <a:rPr lang="zh-TW" altLang="zh-TW" sz="7200" dirty="0">
                <a:solidFill>
                  <a:srgbClr val="FF0000"/>
                </a:solidFill>
                <a:latin typeface="標楷體" pitchFamily="65" charset="-120"/>
                <a:ea typeface="標楷體" pitchFamily="65" charset="-120"/>
              </a:rPr>
              <a:t>學術暨教育委員會及理監事會已經多次討論，</a:t>
            </a:r>
            <a:r>
              <a:rPr lang="zh-TW" altLang="zh-TW" sz="7200" dirty="0" smtClean="0">
                <a:latin typeface="標楷體" pitchFamily="65" charset="-120"/>
                <a:ea typeface="標楷體" pitchFamily="65" charset="-120"/>
              </a:rPr>
              <a:t>並已</a:t>
            </a:r>
            <a:r>
              <a:rPr lang="zh-TW" altLang="zh-TW" sz="7200" dirty="0">
                <a:latin typeface="標楷體" pitchFamily="65" charset="-120"/>
                <a:ea typeface="標楷體" pitchFamily="65" charset="-120"/>
              </a:rPr>
              <a:t>編列在</a:t>
            </a:r>
            <a:r>
              <a:rPr lang="en-US" altLang="zh-TW" sz="7200" dirty="0">
                <a:latin typeface="標楷體" pitchFamily="65" charset="-120"/>
                <a:ea typeface="標楷體" pitchFamily="65" charset="-120"/>
              </a:rPr>
              <a:t>2014</a:t>
            </a:r>
            <a:r>
              <a:rPr lang="zh-TW" altLang="zh-TW" sz="7200" dirty="0">
                <a:latin typeface="標楷體" pitchFamily="65" charset="-120"/>
                <a:ea typeface="標楷體" pitchFamily="65" charset="-120"/>
              </a:rPr>
              <a:t>年的工作</a:t>
            </a:r>
            <a:r>
              <a:rPr lang="zh-TW" altLang="zh-TW" sz="7200" dirty="0" smtClean="0">
                <a:latin typeface="標楷體" pitchFamily="65" charset="-120"/>
                <a:ea typeface="標楷體" pitchFamily="65" charset="-120"/>
              </a:rPr>
              <a:t>項</a:t>
            </a:r>
            <a:endParaRPr lang="en-US" altLang="zh-TW" sz="7200" dirty="0" smtClean="0">
              <a:latin typeface="標楷體" pitchFamily="65" charset="-120"/>
              <a:ea typeface="標楷體" pitchFamily="65" charset="-120"/>
            </a:endParaRPr>
          </a:p>
          <a:p>
            <a:pPr>
              <a:buNone/>
            </a:pPr>
            <a:r>
              <a:rPr lang="zh-TW" altLang="en-US" sz="7200" dirty="0">
                <a:latin typeface="標楷體" pitchFamily="65" charset="-120"/>
                <a:ea typeface="標楷體" pitchFamily="65" charset="-120"/>
              </a:rPr>
              <a:t> </a:t>
            </a:r>
            <a:r>
              <a:rPr lang="zh-TW" altLang="en-US" sz="7200" dirty="0" smtClean="0">
                <a:latin typeface="標楷體" pitchFamily="65" charset="-120"/>
                <a:ea typeface="標楷體" pitchFamily="65" charset="-120"/>
              </a:rPr>
              <a:t>   </a:t>
            </a:r>
            <a:r>
              <a:rPr lang="zh-TW" altLang="zh-TW" sz="7200" dirty="0" smtClean="0">
                <a:latin typeface="標楷體" pitchFamily="65" charset="-120"/>
                <a:ea typeface="標楷體" pitchFamily="65" charset="-120"/>
              </a:rPr>
              <a:t>目</a:t>
            </a:r>
            <a:r>
              <a:rPr lang="zh-TW" altLang="zh-TW" sz="7200" dirty="0">
                <a:latin typeface="標楷體" pitchFamily="65" charset="-120"/>
                <a:ea typeface="標楷體" pitchFamily="65" charset="-120"/>
              </a:rPr>
              <a:t>中。相關重要決議請參見附件：</a:t>
            </a:r>
            <a:r>
              <a:rPr lang="en-US" altLang="zh-TW" sz="7200" dirty="0">
                <a:latin typeface="標楷體" pitchFamily="65" charset="-120"/>
                <a:ea typeface="標楷體" pitchFamily="65" charset="-120"/>
              </a:rPr>
              <a:t>102</a:t>
            </a:r>
            <a:r>
              <a:rPr lang="zh-TW" altLang="zh-TW" sz="7200" dirty="0">
                <a:latin typeface="標楷體" pitchFamily="65" charset="-120"/>
                <a:ea typeface="標楷體" pitchFamily="65" charset="-120"/>
              </a:rPr>
              <a:t>年</a:t>
            </a:r>
            <a:r>
              <a:rPr lang="en-US" altLang="zh-TW" sz="7200" dirty="0">
                <a:latin typeface="標楷體" pitchFamily="65" charset="-120"/>
                <a:ea typeface="標楷體" pitchFamily="65" charset="-120"/>
              </a:rPr>
              <a:t>11</a:t>
            </a:r>
            <a:r>
              <a:rPr lang="zh-TW" altLang="zh-TW" sz="7200" dirty="0">
                <a:latin typeface="標楷體" pitchFamily="65" charset="-120"/>
                <a:ea typeface="標楷體" pitchFamily="65" charset="-120"/>
              </a:rPr>
              <a:t>月</a:t>
            </a:r>
            <a:r>
              <a:rPr lang="en-US" altLang="zh-TW" sz="7200" dirty="0">
                <a:latin typeface="標楷體" pitchFamily="65" charset="-120"/>
                <a:ea typeface="標楷體" pitchFamily="65" charset="-120"/>
              </a:rPr>
              <a:t>22</a:t>
            </a:r>
            <a:r>
              <a:rPr lang="zh-TW" altLang="zh-TW" sz="7200" dirty="0" smtClean="0">
                <a:latin typeface="標楷體" pitchFamily="65" charset="-120"/>
                <a:ea typeface="標楷體" pitchFamily="65" charset="-120"/>
              </a:rPr>
              <a:t>日之</a:t>
            </a:r>
            <a:r>
              <a:rPr lang="zh-TW" altLang="zh-TW" sz="7200" dirty="0">
                <a:latin typeface="標楷體" pitchFamily="65" charset="-120"/>
                <a:ea typeface="標楷體" pitchFamily="65" charset="-120"/>
              </a:rPr>
              <a:t>學術暨教育委員會之</a:t>
            </a:r>
            <a:r>
              <a:rPr lang="en-US" altLang="zh-TW" sz="7200" dirty="0" smtClean="0">
                <a:latin typeface="標楷體" pitchFamily="65" charset="-120"/>
                <a:ea typeface="標楷體" pitchFamily="65" charset="-120"/>
              </a:rPr>
              <a:t>102</a:t>
            </a:r>
          </a:p>
          <a:p>
            <a:pPr>
              <a:buNone/>
            </a:pPr>
            <a:r>
              <a:rPr lang="zh-TW" altLang="en-US" sz="7200" dirty="0">
                <a:latin typeface="標楷體" pitchFamily="65" charset="-120"/>
                <a:ea typeface="標楷體" pitchFamily="65" charset="-120"/>
              </a:rPr>
              <a:t> </a:t>
            </a:r>
            <a:r>
              <a:rPr lang="zh-TW" altLang="en-US" sz="7200" dirty="0" smtClean="0">
                <a:latin typeface="標楷體" pitchFamily="65" charset="-120"/>
                <a:ea typeface="標楷體" pitchFamily="65" charset="-120"/>
              </a:rPr>
              <a:t>   </a:t>
            </a:r>
            <a:r>
              <a:rPr lang="zh-TW" altLang="zh-TW" sz="7200" dirty="0" smtClean="0">
                <a:latin typeface="標楷體" pitchFamily="65" charset="-120"/>
                <a:ea typeface="標楷體" pitchFamily="65" charset="-120"/>
              </a:rPr>
              <a:t>年度</a:t>
            </a:r>
            <a:r>
              <a:rPr lang="zh-TW" altLang="zh-TW" sz="7200" dirty="0">
                <a:latin typeface="標楷體" pitchFamily="65" charset="-120"/>
                <a:ea typeface="標楷體" pitchFamily="65" charset="-120"/>
              </a:rPr>
              <a:t>第</a:t>
            </a:r>
            <a:r>
              <a:rPr lang="en-US" altLang="zh-TW" sz="7200" dirty="0">
                <a:latin typeface="標楷體" pitchFamily="65" charset="-120"/>
                <a:ea typeface="標楷體" pitchFamily="65" charset="-120"/>
              </a:rPr>
              <a:t>3</a:t>
            </a:r>
            <a:r>
              <a:rPr lang="zh-TW" altLang="zh-TW" sz="7200" dirty="0">
                <a:latin typeface="標楷體" pitchFamily="65" charset="-120"/>
                <a:ea typeface="標楷體" pitchFamily="65" charset="-120"/>
              </a:rPr>
              <a:t>次會議紀錄。</a:t>
            </a:r>
          </a:p>
          <a:p>
            <a:endParaRPr lang="zh-TW" alt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9552" y="1052736"/>
            <a:ext cx="8352928" cy="4525963"/>
          </a:xfrm>
        </p:spPr>
        <p:txBody>
          <a:bodyPr>
            <a:noAutofit/>
          </a:bodyPr>
          <a:lstStyle/>
          <a:p>
            <a:pPr>
              <a:buNone/>
            </a:pPr>
            <a:r>
              <a:rPr lang="zh-TW" altLang="zh-TW" sz="1800" dirty="0">
                <a:latin typeface="標楷體" pitchFamily="65" charset="-120"/>
                <a:ea typeface="標楷體" pitchFamily="65" charset="-120"/>
              </a:rPr>
              <a:t>六、決議事項</a:t>
            </a: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1</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考試領域修改二項：</a:t>
            </a: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a:t>
            </a:r>
            <a:r>
              <a:rPr lang="en-US" altLang="zh-TW" sz="1800" dirty="0">
                <a:latin typeface="標楷體" pitchFamily="65" charset="-120"/>
                <a:ea typeface="標楷體" pitchFamily="65" charset="-120"/>
              </a:rPr>
              <a:t>1)</a:t>
            </a:r>
            <a:r>
              <a:rPr lang="zh-TW" altLang="zh-TW" sz="1800" dirty="0">
                <a:latin typeface="標楷體" pitchFamily="65" charset="-120"/>
                <a:ea typeface="標楷體" pitchFamily="65" charset="-120"/>
              </a:rPr>
              <a:t>「機械設計</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含機機動學</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」修改為「機械設計與機動學」。</a:t>
            </a: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a:t>
            </a:r>
            <a:r>
              <a:rPr lang="en-US" altLang="zh-TW" sz="1800" dirty="0">
                <a:latin typeface="標楷體" pitchFamily="65" charset="-120"/>
                <a:ea typeface="標楷體" pitchFamily="65" charset="-120"/>
              </a:rPr>
              <a:t>2)</a:t>
            </a:r>
            <a:r>
              <a:rPr lang="zh-TW" altLang="zh-TW" sz="1800" dirty="0">
                <a:latin typeface="標楷體" pitchFamily="65" charset="-120"/>
                <a:ea typeface="標楷體" pitchFamily="65" charset="-120"/>
              </a:rPr>
              <a:t>「機械製造」修改為「機械製造</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含工程材料</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a:t>
            </a: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2</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考試時間分配修改如下：</a:t>
            </a: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09:00~10:30  </a:t>
            </a:r>
            <a:r>
              <a:rPr lang="zh-TW" altLang="zh-TW" sz="1800" dirty="0">
                <a:latin typeface="標楷體" pitchFamily="65" charset="-120"/>
                <a:ea typeface="標楷體" pitchFamily="65" charset="-120"/>
              </a:rPr>
              <a:t>工程數學、機械英文</a:t>
            </a: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10:50~12:20  </a:t>
            </a:r>
            <a:r>
              <a:rPr lang="zh-TW" altLang="zh-TW" sz="1800" dirty="0">
                <a:latin typeface="標楷體" pitchFamily="65" charset="-120"/>
                <a:ea typeface="標楷體" pitchFamily="65" charset="-120"/>
              </a:rPr>
              <a:t>工程力學</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含靜力學、材料力學</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、動力學</a:t>
            </a: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13:40~15:20  </a:t>
            </a:r>
            <a:r>
              <a:rPr lang="zh-TW" altLang="zh-TW" sz="1800" dirty="0">
                <a:latin typeface="標楷體" pitchFamily="65" charset="-120"/>
                <a:ea typeface="標楷體" pitchFamily="65" charset="-120"/>
              </a:rPr>
              <a:t>機械設計與機動學、機械製造</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含工程材料</a:t>
            </a:r>
            <a:r>
              <a:rPr lang="en-US" altLang="zh-TW" sz="1800" dirty="0">
                <a:latin typeface="標楷體" pitchFamily="65" charset="-120"/>
                <a:ea typeface="標楷體" pitchFamily="65" charset="-120"/>
              </a:rPr>
              <a:t>)</a:t>
            </a:r>
            <a:r>
              <a:rPr lang="zh-TW" altLang="zh-TW" sz="1800" dirty="0" smtClean="0">
                <a:latin typeface="標楷體" pitchFamily="65" charset="-120"/>
                <a:ea typeface="標楷體" pitchFamily="65" charset="-120"/>
              </a:rPr>
              <a:t>、自動控制</a:t>
            </a:r>
            <a:endParaRPr lang="zh-TW" altLang="zh-TW" sz="1800" dirty="0">
              <a:latin typeface="標楷體" pitchFamily="65" charset="-120"/>
              <a:ea typeface="標楷體" pitchFamily="65" charset="-120"/>
            </a:endParaRP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 </a:t>
            </a:r>
            <a:r>
              <a:rPr lang="en-US" altLang="zh-TW" sz="1800" dirty="0">
                <a:latin typeface="標楷體" pitchFamily="65" charset="-120"/>
                <a:ea typeface="標楷體" pitchFamily="65" charset="-120"/>
              </a:rPr>
              <a:t>15:40~17:10  </a:t>
            </a:r>
            <a:r>
              <a:rPr lang="zh-TW" altLang="zh-TW" sz="1800" dirty="0">
                <a:latin typeface="標楷體" pitchFamily="65" charset="-120"/>
                <a:ea typeface="標楷體" pitchFamily="65" charset="-120"/>
              </a:rPr>
              <a:t>熱力學</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含熱傳</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、流體力學</a:t>
            </a: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3</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本項能力測驗考試成績可推廣至財團法人及產業界聘用之參考。</a:t>
            </a: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4</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初步建議報名費為</a:t>
            </a:r>
            <a:r>
              <a:rPr lang="en-US" altLang="zh-TW" sz="1800" dirty="0">
                <a:latin typeface="標楷體" pitchFamily="65" charset="-120"/>
                <a:ea typeface="標楷體" pitchFamily="65" charset="-120"/>
              </a:rPr>
              <a:t>2000</a:t>
            </a:r>
            <a:r>
              <a:rPr lang="zh-TW" altLang="zh-TW" sz="1800" dirty="0">
                <a:latin typeface="標楷體" pitchFamily="65" charset="-120"/>
                <a:ea typeface="標楷體" pitchFamily="65" charset="-120"/>
              </a:rPr>
              <a:t>元。</a:t>
            </a:r>
          </a:p>
          <a:p>
            <a:pPr>
              <a:buNone/>
            </a:pPr>
            <a:r>
              <a:rPr lang="en-US" altLang="zh-TW" sz="1800" dirty="0">
                <a:latin typeface="標楷體" pitchFamily="65" charset="-120"/>
                <a:ea typeface="標楷體" pitchFamily="65" charset="-120"/>
              </a:rPr>
              <a:t> </a:t>
            </a: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 </a:t>
            </a:r>
            <a:r>
              <a:rPr lang="en-US" altLang="zh-TW" sz="1800" dirty="0">
                <a:latin typeface="標楷體" pitchFamily="65" charset="-120"/>
                <a:ea typeface="標楷體" pitchFamily="65" charset="-120"/>
              </a:rPr>
              <a:t>5.</a:t>
            </a:r>
            <a:r>
              <a:rPr lang="zh-TW" altLang="zh-TW" sz="1800" dirty="0">
                <a:latin typeface="標楷體" pitchFamily="65" charset="-120"/>
                <a:ea typeface="標楷體" pitchFamily="65" charset="-120"/>
              </a:rPr>
              <a:t>成績單上要附上該次考試之到考總人數。</a:t>
            </a:r>
          </a:p>
          <a:p>
            <a:pPr>
              <a:buNone/>
            </a:pPr>
            <a:r>
              <a:rPr lang="zh-TW" altLang="en-US" sz="1800" dirty="0" smtClean="0">
                <a:latin typeface="標楷體" pitchFamily="65" charset="-120"/>
                <a:ea typeface="標楷體" pitchFamily="65" charset="-120"/>
              </a:rPr>
              <a:t>    </a:t>
            </a:r>
            <a:r>
              <a:rPr lang="en-US" altLang="zh-TW" sz="1800" dirty="0" smtClean="0">
                <a:latin typeface="標楷體" pitchFamily="65" charset="-120"/>
                <a:ea typeface="標楷體" pitchFamily="65" charset="-120"/>
              </a:rPr>
              <a:t>6</a:t>
            </a:r>
            <a:r>
              <a:rPr lang="en-US" altLang="zh-TW" sz="1800" dirty="0">
                <a:latin typeface="標楷體" pitchFamily="65" charset="-120"/>
                <a:ea typeface="標楷體" pitchFamily="65" charset="-120"/>
              </a:rPr>
              <a:t>.</a:t>
            </a:r>
            <a:r>
              <a:rPr lang="zh-TW" altLang="zh-TW" sz="1800" dirty="0">
                <a:latin typeface="標楷體" pitchFamily="65" charset="-120"/>
                <a:ea typeface="標楷體" pitchFamily="65" charset="-120"/>
              </a:rPr>
              <a:t>請各位系主任協助說明及推廣。</a:t>
            </a:r>
          </a:p>
          <a:p>
            <a:pPr>
              <a:buNone/>
            </a:pPr>
            <a:r>
              <a:rPr lang="zh-TW" altLang="zh-TW" sz="1800" dirty="0">
                <a:latin typeface="標楷體" pitchFamily="65" charset="-120"/>
                <a:ea typeface="標楷體" pitchFamily="65" charset="-120"/>
              </a:rPr>
              <a:t>七、散會</a:t>
            </a:r>
            <a:r>
              <a:rPr lang="en-US" altLang="zh-TW" sz="1800" dirty="0">
                <a:latin typeface="標楷體" pitchFamily="65" charset="-120"/>
                <a:ea typeface="標楷體" pitchFamily="65" charset="-120"/>
              </a:rPr>
              <a:t> 18</a:t>
            </a:r>
            <a:r>
              <a:rPr lang="zh-TW" altLang="zh-TW" sz="1800" dirty="0">
                <a:latin typeface="標楷體" pitchFamily="65" charset="-120"/>
                <a:ea typeface="標楷體" pitchFamily="65" charset="-120"/>
              </a:rPr>
              <a:t>時</a:t>
            </a:r>
          </a:p>
          <a:p>
            <a:endParaRPr lang="zh-TW" altLang="en-US" sz="1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043608" y="620688"/>
            <a:ext cx="7498080" cy="1143000"/>
          </a:xfrm>
        </p:spPr>
        <p:txBody>
          <a:bodyPr>
            <a:noAutofit/>
          </a:bodyPr>
          <a:lstStyle/>
          <a:p>
            <a:r>
              <a:rPr lang="zh-TW" altLang="zh-TW" sz="3200" dirty="0">
                <a:latin typeface="標楷體" pitchFamily="65" charset="-120"/>
                <a:ea typeface="標楷體" pitchFamily="65" charset="-120"/>
              </a:rPr>
              <a:t>中國機械工程</a:t>
            </a:r>
            <a:r>
              <a:rPr lang="zh-TW" altLang="zh-TW" sz="3200" dirty="0" smtClean="0">
                <a:latin typeface="標楷體" pitchFamily="65" charset="-120"/>
                <a:ea typeface="標楷體" pitchFamily="65" charset="-120"/>
              </a:rPr>
              <a:t>學會研究生</a:t>
            </a:r>
            <a:r>
              <a:rPr lang="zh-TW" altLang="zh-TW" sz="3200" dirty="0">
                <a:latin typeface="標楷體" pitchFamily="65" charset="-120"/>
                <a:ea typeface="標楷體" pitchFamily="65" charset="-120"/>
              </a:rPr>
              <a:t>入學能力考試推動</a:t>
            </a:r>
            <a:r>
              <a:rPr lang="zh-TW" altLang="zh-TW" sz="3200" dirty="0" smtClean="0">
                <a:latin typeface="標楷體" pitchFamily="65" charset="-120"/>
                <a:ea typeface="標楷體" pitchFamily="65" charset="-120"/>
              </a:rPr>
              <a:t>委員會</a:t>
            </a:r>
            <a:r>
              <a:rPr lang="en-US" altLang="zh-TW" sz="3200" dirty="0" smtClean="0">
                <a:latin typeface="標楷體" pitchFamily="65" charset="-120"/>
                <a:ea typeface="標楷體" pitchFamily="65" charset="-120"/>
              </a:rPr>
              <a:t>103</a:t>
            </a:r>
            <a:r>
              <a:rPr lang="zh-TW" altLang="zh-TW" sz="3200" dirty="0">
                <a:latin typeface="標楷體" pitchFamily="65" charset="-120"/>
                <a:ea typeface="標楷體" pitchFamily="65" charset="-120"/>
              </a:rPr>
              <a:t>年第</a:t>
            </a:r>
            <a:r>
              <a:rPr lang="en-US" altLang="zh-TW" sz="3200" dirty="0">
                <a:latin typeface="標楷體" pitchFamily="65" charset="-120"/>
                <a:ea typeface="標楷體" pitchFamily="65" charset="-120"/>
              </a:rPr>
              <a:t>1</a:t>
            </a:r>
            <a:r>
              <a:rPr lang="zh-TW" altLang="zh-TW" sz="3200" dirty="0">
                <a:latin typeface="標楷體" pitchFamily="65" charset="-120"/>
                <a:ea typeface="標楷體" pitchFamily="65" charset="-120"/>
              </a:rPr>
              <a:t>次會議紀錄 </a:t>
            </a:r>
            <a:endParaRPr lang="zh-TW" altLang="en-US" sz="3200" dirty="0">
              <a:latin typeface="標楷體" pitchFamily="65" charset="-120"/>
              <a:ea typeface="標楷體" pitchFamily="65" charset="-120"/>
            </a:endParaRPr>
          </a:p>
        </p:txBody>
      </p:sp>
      <p:sp>
        <p:nvSpPr>
          <p:cNvPr id="3" name="內容版面配置區 2"/>
          <p:cNvSpPr>
            <a:spLocks noGrp="1"/>
          </p:cNvSpPr>
          <p:nvPr>
            <p:ph idx="1"/>
          </p:nvPr>
        </p:nvSpPr>
        <p:spPr>
          <a:xfrm>
            <a:off x="539552" y="1889448"/>
            <a:ext cx="7920880" cy="4968552"/>
          </a:xfrm>
        </p:spPr>
        <p:txBody>
          <a:bodyPr>
            <a:normAutofit fontScale="70000" lnSpcReduction="20000"/>
          </a:bodyPr>
          <a:lstStyle/>
          <a:p>
            <a:pPr>
              <a:buNone/>
            </a:pPr>
            <a:r>
              <a:rPr lang="zh-TW" altLang="zh-TW" sz="1800" dirty="0">
                <a:latin typeface="標楷體" pitchFamily="65" charset="-120"/>
                <a:ea typeface="標楷體" pitchFamily="65" charset="-120"/>
              </a:rPr>
              <a:t>一、</a:t>
            </a:r>
            <a:r>
              <a:rPr lang="zh-TW" altLang="zh-TW" sz="2300" dirty="0">
                <a:latin typeface="標楷體" pitchFamily="65" charset="-120"/>
                <a:ea typeface="標楷體" pitchFamily="65" charset="-120"/>
              </a:rPr>
              <a:t>會議日期：</a:t>
            </a:r>
            <a:r>
              <a:rPr lang="en-US" altLang="zh-TW" sz="2300" dirty="0">
                <a:latin typeface="標楷體" pitchFamily="65" charset="-120"/>
                <a:ea typeface="標楷體" pitchFamily="65" charset="-120"/>
              </a:rPr>
              <a:t>103</a:t>
            </a:r>
            <a:r>
              <a:rPr lang="zh-TW" altLang="zh-TW" sz="2300" dirty="0">
                <a:latin typeface="標楷體" pitchFamily="65" charset="-120"/>
                <a:ea typeface="標楷體" pitchFamily="65" charset="-120"/>
              </a:rPr>
              <a:t>年</a:t>
            </a:r>
            <a:r>
              <a:rPr lang="en-US" altLang="zh-TW" sz="2300" dirty="0">
                <a:latin typeface="標楷體" pitchFamily="65" charset="-120"/>
                <a:ea typeface="標楷體" pitchFamily="65" charset="-120"/>
              </a:rPr>
              <a:t>3</a:t>
            </a:r>
            <a:r>
              <a:rPr lang="zh-TW" altLang="zh-TW" sz="2300" dirty="0">
                <a:latin typeface="標楷體" pitchFamily="65" charset="-120"/>
                <a:ea typeface="標楷體" pitchFamily="65" charset="-120"/>
              </a:rPr>
              <a:t>月</a:t>
            </a:r>
            <a:r>
              <a:rPr lang="en-US" altLang="zh-TW" sz="2300" dirty="0">
                <a:latin typeface="標楷體" pitchFamily="65" charset="-120"/>
                <a:ea typeface="標楷體" pitchFamily="65" charset="-120"/>
              </a:rPr>
              <a:t>20</a:t>
            </a:r>
            <a:r>
              <a:rPr lang="zh-TW" altLang="zh-TW" sz="2300" dirty="0">
                <a:latin typeface="標楷體" pitchFamily="65" charset="-120"/>
                <a:ea typeface="標楷體" pitchFamily="65" charset="-120"/>
              </a:rPr>
              <a:t>日</a:t>
            </a:r>
            <a:r>
              <a:rPr lang="en-US" altLang="zh-TW" sz="2300" dirty="0">
                <a:latin typeface="標楷體" pitchFamily="65" charset="-120"/>
                <a:ea typeface="標楷體" pitchFamily="65" charset="-120"/>
              </a:rPr>
              <a:t>(</a:t>
            </a:r>
            <a:r>
              <a:rPr lang="zh-TW" altLang="zh-TW" sz="2300" dirty="0">
                <a:latin typeface="標楷體" pitchFamily="65" charset="-120"/>
                <a:ea typeface="標楷體" pitchFamily="65" charset="-120"/>
              </a:rPr>
              <a:t>星期四</a:t>
            </a:r>
            <a:r>
              <a:rPr lang="en-US" altLang="zh-TW" sz="2300" dirty="0">
                <a:latin typeface="標楷體" pitchFamily="65" charset="-120"/>
                <a:ea typeface="標楷體" pitchFamily="65" charset="-120"/>
              </a:rPr>
              <a:t>)</a:t>
            </a:r>
            <a:r>
              <a:rPr lang="zh-TW" altLang="zh-TW" sz="2300" dirty="0">
                <a:latin typeface="標楷體" pitchFamily="65" charset="-120"/>
                <a:ea typeface="標楷體" pitchFamily="65" charset="-120"/>
              </a:rPr>
              <a:t>下午</a:t>
            </a:r>
            <a:r>
              <a:rPr lang="en-US" altLang="zh-TW" sz="2300" dirty="0">
                <a:latin typeface="標楷體" pitchFamily="65" charset="-120"/>
                <a:ea typeface="標楷體" pitchFamily="65" charset="-120"/>
              </a:rPr>
              <a:t>3</a:t>
            </a:r>
            <a:r>
              <a:rPr lang="zh-TW" altLang="zh-TW" sz="2300" dirty="0">
                <a:latin typeface="標楷體" pitchFamily="65" charset="-120"/>
                <a:ea typeface="標楷體" pitchFamily="65" charset="-120"/>
              </a:rPr>
              <a:t>時</a:t>
            </a:r>
            <a:r>
              <a:rPr lang="en-US" altLang="zh-TW" sz="2300" dirty="0">
                <a:latin typeface="標楷體" pitchFamily="65" charset="-120"/>
                <a:ea typeface="標楷體" pitchFamily="65" charset="-120"/>
              </a:rPr>
              <a:t>30</a:t>
            </a:r>
            <a:r>
              <a:rPr lang="zh-TW" altLang="zh-TW" sz="2300" dirty="0" smtClean="0">
                <a:latin typeface="標楷體" pitchFamily="65" charset="-120"/>
                <a:ea typeface="標楷體" pitchFamily="65" charset="-120"/>
              </a:rPr>
              <a:t>分</a:t>
            </a:r>
            <a:endParaRPr lang="en-US" altLang="zh-TW" sz="2300" dirty="0" smtClean="0">
              <a:latin typeface="標楷體" pitchFamily="65" charset="-120"/>
              <a:ea typeface="標楷體" pitchFamily="65" charset="-120"/>
            </a:endParaRPr>
          </a:p>
          <a:p>
            <a:pPr>
              <a:buNone/>
            </a:pPr>
            <a:endParaRPr lang="zh-TW" altLang="zh-TW" sz="2300" dirty="0">
              <a:latin typeface="標楷體" pitchFamily="65" charset="-120"/>
              <a:ea typeface="標楷體" pitchFamily="65" charset="-120"/>
            </a:endParaRPr>
          </a:p>
          <a:p>
            <a:pPr>
              <a:buNone/>
            </a:pPr>
            <a:r>
              <a:rPr lang="zh-TW" altLang="zh-TW" sz="2300" dirty="0">
                <a:latin typeface="標楷體" pitchFamily="65" charset="-120"/>
                <a:ea typeface="標楷體" pitchFamily="65" charset="-120"/>
              </a:rPr>
              <a:t>二、會議地點：台南市成功大學機械系館</a:t>
            </a:r>
            <a:r>
              <a:rPr lang="en-US" altLang="zh-TW" sz="2300" dirty="0">
                <a:latin typeface="標楷體" pitchFamily="65" charset="-120"/>
                <a:ea typeface="標楷體" pitchFamily="65" charset="-120"/>
              </a:rPr>
              <a:t>510</a:t>
            </a:r>
            <a:r>
              <a:rPr lang="zh-TW" altLang="zh-TW" sz="2300" dirty="0">
                <a:latin typeface="標楷體" pitchFamily="65" charset="-120"/>
                <a:ea typeface="標楷體" pitchFamily="65" charset="-120"/>
              </a:rPr>
              <a:t>會議室</a:t>
            </a:r>
            <a:r>
              <a:rPr lang="en-US" altLang="zh-TW" sz="2300" dirty="0">
                <a:latin typeface="標楷體" pitchFamily="65" charset="-120"/>
                <a:ea typeface="標楷體" pitchFamily="65" charset="-120"/>
              </a:rPr>
              <a:t> </a:t>
            </a:r>
            <a:endParaRPr lang="en-US" altLang="zh-TW" sz="2300" dirty="0" smtClean="0">
              <a:latin typeface="標楷體" pitchFamily="65" charset="-120"/>
              <a:ea typeface="標楷體" pitchFamily="65" charset="-120"/>
            </a:endParaRPr>
          </a:p>
          <a:p>
            <a:pPr>
              <a:buNone/>
            </a:pPr>
            <a:endParaRPr lang="zh-TW" altLang="zh-TW" sz="2300" dirty="0">
              <a:latin typeface="標楷體" pitchFamily="65" charset="-120"/>
              <a:ea typeface="標楷體" pitchFamily="65" charset="-120"/>
            </a:endParaRPr>
          </a:p>
          <a:p>
            <a:pPr>
              <a:buNone/>
            </a:pPr>
            <a:r>
              <a:rPr lang="zh-TW" altLang="zh-TW" sz="2300" dirty="0">
                <a:latin typeface="標楷體" pitchFamily="65" charset="-120"/>
                <a:ea typeface="標楷體" pitchFamily="65" charset="-120"/>
              </a:rPr>
              <a:t>三、出席人員：翁政義 林榮慶 陳朝光 陳文華 王國雄 張所鋐 李永春 鄭友仁</a:t>
            </a:r>
          </a:p>
          <a:p>
            <a:pPr>
              <a:buNone/>
            </a:pPr>
            <a:r>
              <a:rPr lang="en-US" altLang="zh-TW" sz="2300" dirty="0">
                <a:latin typeface="標楷體" pitchFamily="65" charset="-120"/>
                <a:ea typeface="標楷體" pitchFamily="65" charset="-120"/>
              </a:rPr>
              <a:t>              </a:t>
            </a:r>
            <a:r>
              <a:rPr lang="zh-TW" altLang="zh-TW" sz="2300" dirty="0">
                <a:latin typeface="標楷體" pitchFamily="65" charset="-120"/>
                <a:ea typeface="標楷體" pitchFamily="65" charset="-120"/>
              </a:rPr>
              <a:t>王國禎 楊條和 陳亮光 林昭安</a:t>
            </a:r>
            <a:r>
              <a:rPr lang="en-US" altLang="zh-TW" sz="2300" dirty="0">
                <a:latin typeface="標楷體" pitchFamily="65" charset="-120"/>
                <a:ea typeface="標楷體" pitchFamily="65" charset="-120"/>
              </a:rPr>
              <a:t>(</a:t>
            </a:r>
            <a:r>
              <a:rPr lang="zh-TW" altLang="zh-TW" sz="2300" dirty="0">
                <a:latin typeface="標楷體" pitchFamily="65" charset="-120"/>
                <a:ea typeface="標楷體" pitchFamily="65" charset="-120"/>
              </a:rPr>
              <a:t>蔡宏營代</a:t>
            </a:r>
            <a:r>
              <a:rPr lang="en-US" altLang="zh-TW" sz="2300" dirty="0">
                <a:latin typeface="標楷體" pitchFamily="65" charset="-120"/>
                <a:ea typeface="標楷體" pitchFamily="65" charset="-120"/>
              </a:rPr>
              <a:t>) </a:t>
            </a:r>
            <a:r>
              <a:rPr lang="zh-TW" altLang="zh-TW" sz="2300" dirty="0">
                <a:latin typeface="標楷體" pitchFamily="65" charset="-120"/>
                <a:ea typeface="標楷體" pitchFamily="65" charset="-120"/>
              </a:rPr>
              <a:t>徐文祥</a:t>
            </a:r>
            <a:r>
              <a:rPr lang="en-US" altLang="zh-TW" sz="2300" dirty="0">
                <a:latin typeface="標楷體" pitchFamily="65" charset="-120"/>
                <a:ea typeface="標楷體" pitchFamily="65" charset="-120"/>
              </a:rPr>
              <a:t>(</a:t>
            </a:r>
            <a:r>
              <a:rPr lang="zh-TW" altLang="zh-TW" sz="2300" dirty="0">
                <a:latin typeface="標楷體" pitchFamily="65" charset="-120"/>
                <a:ea typeface="標楷體" pitchFamily="65" charset="-120"/>
              </a:rPr>
              <a:t>劉耀先代</a:t>
            </a:r>
            <a:r>
              <a:rPr lang="en-US" altLang="zh-TW" sz="2300" dirty="0">
                <a:latin typeface="標楷體" pitchFamily="65" charset="-120"/>
                <a:ea typeface="標楷體" pitchFamily="65" charset="-120"/>
              </a:rPr>
              <a:t>)</a:t>
            </a:r>
            <a:endParaRPr lang="zh-TW" altLang="zh-TW" sz="2300" dirty="0">
              <a:latin typeface="標楷體" pitchFamily="65" charset="-120"/>
              <a:ea typeface="標楷體" pitchFamily="65" charset="-120"/>
            </a:endParaRPr>
          </a:p>
          <a:p>
            <a:pPr>
              <a:buNone/>
            </a:pPr>
            <a:r>
              <a:rPr lang="en-US" altLang="zh-TW" sz="2300" dirty="0">
                <a:latin typeface="標楷體" pitchFamily="65" charset="-120"/>
                <a:ea typeface="標楷體" pitchFamily="65" charset="-120"/>
              </a:rPr>
              <a:t>              </a:t>
            </a:r>
            <a:r>
              <a:rPr lang="zh-TW" altLang="zh-TW" sz="2300" dirty="0">
                <a:latin typeface="標楷體" pitchFamily="65" charset="-120"/>
                <a:ea typeface="標楷體" pitchFamily="65" charset="-120"/>
              </a:rPr>
              <a:t>陳俊勳</a:t>
            </a:r>
            <a:r>
              <a:rPr lang="en-US" altLang="zh-TW" sz="2300" dirty="0">
                <a:latin typeface="標楷體" pitchFamily="65" charset="-120"/>
                <a:ea typeface="標楷體" pitchFamily="65" charset="-120"/>
              </a:rPr>
              <a:t>(</a:t>
            </a:r>
            <a:r>
              <a:rPr lang="zh-TW" altLang="zh-TW" sz="2300" dirty="0">
                <a:latin typeface="標楷體" pitchFamily="65" charset="-120"/>
                <a:ea typeface="標楷體" pitchFamily="65" charset="-120"/>
              </a:rPr>
              <a:t>劉耀先代</a:t>
            </a:r>
            <a:r>
              <a:rPr lang="en-US" altLang="zh-TW" sz="2300" dirty="0">
                <a:latin typeface="標楷體" pitchFamily="65" charset="-120"/>
                <a:ea typeface="標楷體" pitchFamily="65" charset="-120"/>
              </a:rPr>
              <a:t>)  </a:t>
            </a:r>
            <a:endParaRPr lang="en-US" altLang="zh-TW" sz="2300" dirty="0" smtClean="0">
              <a:latin typeface="標楷體" pitchFamily="65" charset="-120"/>
              <a:ea typeface="標楷體" pitchFamily="65" charset="-120"/>
            </a:endParaRPr>
          </a:p>
          <a:p>
            <a:pPr>
              <a:buNone/>
            </a:pPr>
            <a:r>
              <a:rPr lang="en-US" altLang="zh-TW" sz="2300" dirty="0" smtClean="0">
                <a:latin typeface="標楷體" pitchFamily="65" charset="-120"/>
                <a:ea typeface="標楷體" pitchFamily="65" charset="-120"/>
              </a:rPr>
              <a:t>            </a:t>
            </a:r>
            <a:endParaRPr lang="zh-TW" altLang="zh-TW" sz="2300" dirty="0">
              <a:latin typeface="標楷體" pitchFamily="65" charset="-120"/>
              <a:ea typeface="標楷體" pitchFamily="65" charset="-120"/>
            </a:endParaRPr>
          </a:p>
          <a:p>
            <a:pPr>
              <a:buNone/>
            </a:pPr>
            <a:r>
              <a:rPr lang="zh-TW" altLang="zh-TW" sz="2300" dirty="0">
                <a:latin typeface="標楷體" pitchFamily="65" charset="-120"/>
                <a:ea typeface="標楷體" pitchFamily="65" charset="-120"/>
              </a:rPr>
              <a:t>四、主席：主任委員 翁政義</a:t>
            </a:r>
            <a:r>
              <a:rPr lang="en-US" altLang="zh-TW" sz="2300" dirty="0">
                <a:latin typeface="標楷體" pitchFamily="65" charset="-120"/>
                <a:ea typeface="標楷體" pitchFamily="65" charset="-120"/>
              </a:rPr>
              <a:t>                             </a:t>
            </a:r>
            <a:r>
              <a:rPr lang="zh-TW" altLang="zh-TW" sz="2300" dirty="0">
                <a:latin typeface="標楷體" pitchFamily="65" charset="-120"/>
                <a:ea typeface="標楷體" pitchFamily="65" charset="-120"/>
              </a:rPr>
              <a:t>紀錄：</a:t>
            </a:r>
            <a:r>
              <a:rPr lang="zh-TW" altLang="zh-TW" sz="2300" dirty="0" smtClean="0">
                <a:latin typeface="標楷體" pitchFamily="65" charset="-120"/>
                <a:ea typeface="標楷體" pitchFamily="65" charset="-120"/>
              </a:rPr>
              <a:t>蔡鳳蘭</a:t>
            </a:r>
            <a:endParaRPr lang="en-US" altLang="zh-TW" sz="2300" dirty="0" smtClean="0">
              <a:latin typeface="標楷體" pitchFamily="65" charset="-120"/>
              <a:ea typeface="標楷體" pitchFamily="65" charset="-120"/>
            </a:endParaRPr>
          </a:p>
          <a:p>
            <a:pPr>
              <a:buNone/>
            </a:pPr>
            <a:endParaRPr lang="zh-TW" altLang="zh-TW" sz="2300" dirty="0">
              <a:latin typeface="標楷體" pitchFamily="65" charset="-120"/>
              <a:ea typeface="標楷體" pitchFamily="65" charset="-120"/>
            </a:endParaRPr>
          </a:p>
          <a:p>
            <a:pPr>
              <a:buNone/>
            </a:pPr>
            <a:r>
              <a:rPr lang="zh-TW" altLang="zh-TW" sz="2300" dirty="0" smtClean="0">
                <a:latin typeface="標楷體" pitchFamily="65" charset="-120"/>
                <a:ea typeface="標楷體" pitchFamily="65" charset="-120"/>
              </a:rPr>
              <a:t>五</a:t>
            </a:r>
            <a:r>
              <a:rPr lang="zh-TW" altLang="zh-TW" sz="2300" dirty="0">
                <a:latin typeface="標楷體" pitchFamily="65" charset="-120"/>
                <a:ea typeface="標楷體" pitchFamily="65" charset="-120"/>
              </a:rPr>
              <a:t>、主席致詞：</a:t>
            </a:r>
          </a:p>
          <a:p>
            <a:pPr>
              <a:buNone/>
            </a:pPr>
            <a:r>
              <a:rPr lang="en-US" altLang="zh-TW" sz="2300" dirty="0">
                <a:latin typeface="標楷體" pitchFamily="65" charset="-120"/>
                <a:ea typeface="標楷體" pitchFamily="65" charset="-120"/>
              </a:rPr>
              <a:t>    </a:t>
            </a:r>
            <a:r>
              <a:rPr lang="zh-TW" altLang="zh-TW" sz="2300" dirty="0">
                <a:latin typeface="標楷體" pitchFamily="65" charset="-120"/>
                <a:ea typeface="標楷體" pitchFamily="65" charset="-120"/>
              </a:rPr>
              <a:t>謝謝大家踴躍出席本次會議，長久以來，研究生甄試問題一直存在於各</a:t>
            </a:r>
            <a:r>
              <a:rPr lang="zh-TW" altLang="zh-TW" sz="2300" dirty="0" smtClean="0">
                <a:latin typeface="標楷體" pitchFamily="65" charset="-120"/>
                <a:ea typeface="標楷體" pitchFamily="65" charset="-120"/>
              </a:rPr>
              <a:t>大學</a:t>
            </a:r>
            <a:r>
              <a:rPr lang="zh-TW" altLang="en-US" sz="2300" dirty="0" smtClean="0">
                <a:latin typeface="標楷體" pitchFamily="65" charset="-120"/>
                <a:ea typeface="標楷體" pitchFamily="65" charset="-120"/>
              </a:rPr>
              <a:t>院校</a:t>
            </a:r>
            <a:endParaRPr lang="en-US" altLang="zh-TW" sz="2300" dirty="0" smtClean="0">
              <a:latin typeface="標楷體" pitchFamily="65" charset="-120"/>
              <a:ea typeface="標楷體" pitchFamily="65" charset="-120"/>
            </a:endParaRPr>
          </a:p>
          <a:p>
            <a:pPr>
              <a:buNone/>
            </a:pPr>
            <a:r>
              <a:rPr lang="en-US" altLang="zh-TW" sz="2300" dirty="0" smtClean="0">
                <a:latin typeface="標楷體" pitchFamily="65" charset="-120"/>
                <a:ea typeface="標楷體" pitchFamily="65" charset="-120"/>
              </a:rPr>
              <a:t>    </a:t>
            </a:r>
            <a:r>
              <a:rPr lang="zh-TW" altLang="zh-TW" sz="2300" dirty="0" smtClean="0">
                <a:latin typeface="標楷體" pitchFamily="65" charset="-120"/>
                <a:ea typeface="標楷體" pitchFamily="65" charset="-120"/>
              </a:rPr>
              <a:t>間</a:t>
            </a:r>
            <a:r>
              <a:rPr lang="zh-TW" altLang="zh-TW" sz="2300" dirty="0">
                <a:latin typeface="標楷體" pitchFamily="65" charset="-120"/>
                <a:ea typeface="標楷體" pitchFamily="65" charset="-120"/>
              </a:rPr>
              <a:t>，如何培養更優質的下一代，讓學生學習更週延，相信是我們機械人的理想</a:t>
            </a:r>
            <a:r>
              <a:rPr lang="zh-TW" altLang="zh-TW" sz="2300" dirty="0" smtClean="0">
                <a:latin typeface="標楷體" pitchFamily="65" charset="-120"/>
                <a:ea typeface="標楷體" pitchFamily="65" charset="-120"/>
              </a:rPr>
              <a:t>及</a:t>
            </a:r>
            <a:endParaRPr lang="en-US" altLang="zh-TW" sz="2300" dirty="0" smtClean="0">
              <a:latin typeface="標楷體" pitchFamily="65" charset="-120"/>
              <a:ea typeface="標楷體" pitchFamily="65" charset="-120"/>
            </a:endParaRPr>
          </a:p>
          <a:p>
            <a:pPr>
              <a:buNone/>
            </a:pPr>
            <a:r>
              <a:rPr lang="zh-TW" altLang="en-US" sz="2300" dirty="0">
                <a:latin typeface="標楷體" pitchFamily="65" charset="-120"/>
                <a:ea typeface="標楷體" pitchFamily="65" charset="-120"/>
              </a:rPr>
              <a:t> </a:t>
            </a:r>
            <a:r>
              <a:rPr lang="zh-TW" altLang="en-US" sz="2300" dirty="0" smtClean="0">
                <a:latin typeface="標楷體" pitchFamily="65" charset="-120"/>
                <a:ea typeface="標楷體" pitchFamily="65" charset="-120"/>
              </a:rPr>
              <a:t>   </a:t>
            </a:r>
            <a:r>
              <a:rPr lang="zh-TW" altLang="zh-TW" sz="2300" dirty="0" smtClean="0">
                <a:latin typeface="標楷體" pitchFamily="65" charset="-120"/>
                <a:ea typeface="標楷體" pitchFamily="65" charset="-120"/>
              </a:rPr>
              <a:t>夢想</a:t>
            </a:r>
            <a:r>
              <a:rPr lang="zh-TW" altLang="zh-TW" sz="2300" dirty="0">
                <a:latin typeface="標楷體" pitchFamily="65" charset="-120"/>
                <a:ea typeface="標楷體" pitchFamily="65" charset="-120"/>
              </a:rPr>
              <a:t>，本會秉持著這個使命，於今年規劃研究生入學能力考試事宜，</a:t>
            </a:r>
            <a:r>
              <a:rPr lang="zh-TW" altLang="zh-TW" sz="2300" b="1" dirty="0">
                <a:latin typeface="標楷體" pitchFamily="65" charset="-120"/>
                <a:ea typeface="標楷體" pitchFamily="65" charset="-120"/>
              </a:rPr>
              <a:t>這</a:t>
            </a:r>
            <a:r>
              <a:rPr lang="zh-TW" altLang="zh-TW" sz="2300" dirty="0">
                <a:latin typeface="標楷體" pitchFamily="65" charset="-120"/>
                <a:ea typeface="標楷體" pitchFamily="65" charset="-120"/>
              </a:rPr>
              <a:t>是創舉</a:t>
            </a:r>
            <a:r>
              <a:rPr lang="zh-TW" altLang="zh-TW" sz="2300" dirty="0" smtClean="0">
                <a:latin typeface="標楷體" pitchFamily="65" charset="-120"/>
                <a:ea typeface="標楷體" pitchFamily="65" charset="-120"/>
              </a:rPr>
              <a:t>也</a:t>
            </a:r>
            <a:endParaRPr lang="en-US" altLang="zh-TW" sz="2300" dirty="0" smtClean="0">
              <a:latin typeface="標楷體" pitchFamily="65" charset="-120"/>
              <a:ea typeface="標楷體" pitchFamily="65" charset="-120"/>
            </a:endParaRPr>
          </a:p>
          <a:p>
            <a:pPr>
              <a:buNone/>
            </a:pPr>
            <a:r>
              <a:rPr lang="zh-TW" altLang="en-US" sz="2300" dirty="0">
                <a:latin typeface="標楷體" pitchFamily="65" charset="-120"/>
                <a:ea typeface="標楷體" pitchFamily="65" charset="-120"/>
              </a:rPr>
              <a:t> </a:t>
            </a:r>
            <a:r>
              <a:rPr lang="zh-TW" altLang="en-US" sz="2300" dirty="0" smtClean="0">
                <a:latin typeface="標楷體" pitchFamily="65" charset="-120"/>
                <a:ea typeface="標楷體" pitchFamily="65" charset="-120"/>
              </a:rPr>
              <a:t>   </a:t>
            </a:r>
            <a:r>
              <a:rPr lang="zh-TW" altLang="zh-TW" sz="2300" dirty="0" smtClean="0">
                <a:latin typeface="標楷體" pitchFamily="65" charset="-120"/>
                <a:ea typeface="標楷體" pitchFamily="65" charset="-120"/>
              </a:rPr>
              <a:t>是</a:t>
            </a:r>
            <a:r>
              <a:rPr lang="zh-TW" altLang="zh-TW" sz="2300" dirty="0">
                <a:latin typeface="標楷體" pitchFamily="65" charset="-120"/>
                <a:ea typeface="標楷體" pitchFamily="65" charset="-120"/>
              </a:rPr>
              <a:t>一個新的考驗，希望藉由大家的支持協助，能對機械教育做出貢獻。</a:t>
            </a:r>
          </a:p>
          <a:p>
            <a:pPr>
              <a:buNone/>
            </a:pPr>
            <a:endParaRPr lang="zh-TW" altLang="en-US" sz="1800" dirty="0">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39552" y="1268760"/>
            <a:ext cx="8245424" cy="5256584"/>
          </a:xfrm>
        </p:spPr>
        <p:txBody>
          <a:bodyPr>
            <a:normAutofit fontScale="32500" lnSpcReduction="20000"/>
          </a:bodyPr>
          <a:lstStyle/>
          <a:p>
            <a:pPr>
              <a:buNone/>
            </a:pPr>
            <a:r>
              <a:rPr lang="zh-TW" altLang="zh-TW" sz="4500" dirty="0">
                <a:latin typeface="標楷體" pitchFamily="65" charset="-120"/>
                <a:ea typeface="標楷體" pitchFamily="65" charset="-120"/>
              </a:rPr>
              <a:t>六、</a:t>
            </a:r>
            <a:r>
              <a:rPr lang="zh-TW" altLang="zh-TW" sz="4900" dirty="0">
                <a:latin typeface="標楷體" pitchFamily="65" charset="-120"/>
                <a:ea typeface="標楷體" pitchFamily="65" charset="-120"/>
              </a:rPr>
              <a:t>討論決議事項</a:t>
            </a:r>
          </a:p>
          <a:p>
            <a:pPr>
              <a:buNone/>
            </a:pPr>
            <a:r>
              <a:rPr lang="en-US" altLang="zh-TW"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en-US" altLang="zh-TW" sz="4900" dirty="0" smtClean="0">
                <a:latin typeface="標楷體" pitchFamily="65" charset="-120"/>
                <a:ea typeface="標楷體" pitchFamily="65" charset="-120"/>
              </a:rPr>
              <a:t>1</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第</a:t>
            </a:r>
            <a:r>
              <a:rPr lang="en-US" altLang="zh-TW" sz="4900" dirty="0">
                <a:latin typeface="標楷體" pitchFamily="65" charset="-120"/>
                <a:ea typeface="標楷體" pitchFamily="65" charset="-120"/>
              </a:rPr>
              <a:t>1</a:t>
            </a:r>
            <a:r>
              <a:rPr lang="zh-TW" altLang="zh-TW" sz="4900" dirty="0">
                <a:latin typeface="標楷體" pitchFamily="65" charset="-120"/>
                <a:ea typeface="標楷體" pitchFamily="65" charset="-120"/>
              </a:rPr>
              <a:t>次考試日期為</a:t>
            </a:r>
            <a:r>
              <a:rPr lang="en-US" altLang="zh-TW" sz="4900" dirty="0">
                <a:latin typeface="標楷體" pitchFamily="65" charset="-120"/>
                <a:ea typeface="標楷體" pitchFamily="65" charset="-120"/>
              </a:rPr>
              <a:t>103</a:t>
            </a:r>
            <a:r>
              <a:rPr lang="zh-TW" altLang="zh-TW" sz="4900" dirty="0">
                <a:latin typeface="標楷體" pitchFamily="65" charset="-120"/>
                <a:ea typeface="標楷體" pitchFamily="65" charset="-120"/>
              </a:rPr>
              <a:t>年</a:t>
            </a:r>
            <a:r>
              <a:rPr lang="en-US" altLang="zh-TW" sz="4900" dirty="0">
                <a:latin typeface="標楷體" pitchFamily="65" charset="-120"/>
                <a:ea typeface="標楷體" pitchFamily="65" charset="-120"/>
              </a:rPr>
              <a:t>8</a:t>
            </a:r>
            <a:r>
              <a:rPr lang="zh-TW" altLang="zh-TW" sz="4900" dirty="0">
                <a:latin typeface="標楷體" pitchFamily="65" charset="-120"/>
                <a:ea typeface="標楷體" pitchFamily="65" charset="-120"/>
              </a:rPr>
              <a:t>月</a:t>
            </a:r>
            <a:r>
              <a:rPr lang="en-US" altLang="zh-TW" sz="4900" dirty="0">
                <a:latin typeface="標楷體" pitchFamily="65" charset="-120"/>
                <a:ea typeface="標楷體" pitchFamily="65" charset="-120"/>
              </a:rPr>
              <a:t>2</a:t>
            </a:r>
            <a:r>
              <a:rPr lang="zh-TW" altLang="zh-TW" sz="4900" dirty="0">
                <a:latin typeface="標楷體" pitchFamily="65" charset="-120"/>
                <a:ea typeface="標楷體" pitchFamily="65" charset="-120"/>
              </a:rPr>
              <a:t>日</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星期六</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，報名截止日期為</a:t>
            </a:r>
            <a:r>
              <a:rPr lang="en-US" altLang="zh-TW" sz="4900" dirty="0">
                <a:latin typeface="標楷體" pitchFamily="65" charset="-120"/>
                <a:ea typeface="標楷體" pitchFamily="65" charset="-120"/>
              </a:rPr>
              <a:t>103</a:t>
            </a:r>
            <a:r>
              <a:rPr lang="zh-TW" altLang="zh-TW" sz="4900" dirty="0">
                <a:latin typeface="標楷體" pitchFamily="65" charset="-120"/>
                <a:ea typeface="標楷體" pitchFamily="65" charset="-120"/>
              </a:rPr>
              <a:t>年</a:t>
            </a:r>
            <a:r>
              <a:rPr lang="en-US" altLang="zh-TW" sz="4900" dirty="0">
                <a:latin typeface="標楷體" pitchFamily="65" charset="-120"/>
                <a:ea typeface="標楷體" pitchFamily="65" charset="-120"/>
              </a:rPr>
              <a:t>6</a:t>
            </a:r>
            <a:r>
              <a:rPr lang="zh-TW" altLang="zh-TW" sz="4900" dirty="0">
                <a:latin typeface="標楷體" pitchFamily="65" charset="-120"/>
                <a:ea typeface="標楷體" pitchFamily="65" charset="-120"/>
              </a:rPr>
              <a:t>月</a:t>
            </a:r>
            <a:r>
              <a:rPr lang="en-US" altLang="zh-TW" sz="4900" dirty="0">
                <a:latin typeface="標楷體" pitchFamily="65" charset="-120"/>
                <a:ea typeface="標楷體" pitchFamily="65" charset="-120"/>
              </a:rPr>
              <a:t>6</a:t>
            </a:r>
            <a:r>
              <a:rPr lang="zh-TW" altLang="zh-TW" sz="4900" dirty="0">
                <a:latin typeface="標楷體" pitchFamily="65" charset="-120"/>
                <a:ea typeface="標楷體" pitchFamily="65" charset="-120"/>
              </a:rPr>
              <a:t>日</a:t>
            </a:r>
            <a:r>
              <a:rPr lang="zh-TW" altLang="zh-TW" sz="4900" dirty="0" smtClean="0">
                <a:latin typeface="標楷體" pitchFamily="65" charset="-120"/>
                <a:ea typeface="標楷體" pitchFamily="65" charset="-120"/>
              </a:rPr>
              <a:t>。</a:t>
            </a:r>
            <a:endParaRPr lang="en-US" altLang="zh-TW" sz="4900" dirty="0" smtClean="0">
              <a:latin typeface="標楷體" pitchFamily="65" charset="-120"/>
              <a:ea typeface="標楷體" pitchFamily="65" charset="-120"/>
            </a:endParaRPr>
          </a:p>
          <a:p>
            <a:pPr>
              <a:buNone/>
            </a:pPr>
            <a:r>
              <a:rPr lang="zh-TW" altLang="en-US"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zh-TW" altLang="zh-TW" sz="4900" dirty="0" smtClean="0">
                <a:latin typeface="標楷體" pitchFamily="65" charset="-120"/>
                <a:ea typeface="標楷體" pitchFamily="65" charset="-120"/>
              </a:rPr>
              <a:t>第</a:t>
            </a:r>
            <a:r>
              <a:rPr lang="en-US" altLang="zh-TW" sz="4900" dirty="0">
                <a:latin typeface="標楷體" pitchFamily="65" charset="-120"/>
                <a:ea typeface="標楷體" pitchFamily="65" charset="-120"/>
              </a:rPr>
              <a:t>2</a:t>
            </a:r>
            <a:r>
              <a:rPr lang="zh-TW" altLang="zh-TW" sz="4900" dirty="0">
                <a:latin typeface="標楷體" pitchFamily="65" charset="-120"/>
                <a:ea typeface="標楷體" pitchFamily="65" charset="-120"/>
              </a:rPr>
              <a:t>次考試日期暫定</a:t>
            </a:r>
            <a:r>
              <a:rPr lang="en-US" altLang="zh-TW" sz="4900" dirty="0">
                <a:latin typeface="標楷體" pitchFamily="65" charset="-120"/>
                <a:ea typeface="標楷體" pitchFamily="65" charset="-120"/>
              </a:rPr>
              <a:t>104</a:t>
            </a:r>
            <a:r>
              <a:rPr lang="zh-TW" altLang="zh-TW" sz="4900" dirty="0">
                <a:latin typeface="標楷體" pitchFamily="65" charset="-120"/>
                <a:ea typeface="標楷體" pitchFamily="65" charset="-120"/>
              </a:rPr>
              <a:t>年</a:t>
            </a:r>
            <a:r>
              <a:rPr lang="en-US" altLang="zh-TW" sz="4900" dirty="0">
                <a:latin typeface="標楷體" pitchFamily="65" charset="-120"/>
                <a:ea typeface="標楷體" pitchFamily="65" charset="-120"/>
              </a:rPr>
              <a:t>3</a:t>
            </a:r>
            <a:r>
              <a:rPr lang="zh-TW" altLang="zh-TW" sz="4900" dirty="0">
                <a:latin typeface="標楷體" pitchFamily="65" charset="-120"/>
                <a:ea typeface="標楷體" pitchFamily="65" charset="-120"/>
              </a:rPr>
              <a:t>月</a:t>
            </a:r>
            <a:r>
              <a:rPr lang="en-US" altLang="zh-TW" sz="4900" dirty="0">
                <a:latin typeface="標楷體" pitchFamily="65" charset="-120"/>
                <a:ea typeface="標楷體" pitchFamily="65" charset="-120"/>
              </a:rPr>
              <a:t>7</a:t>
            </a:r>
            <a:r>
              <a:rPr lang="zh-TW" altLang="zh-TW" sz="4900" dirty="0">
                <a:latin typeface="標楷體" pitchFamily="65" charset="-120"/>
                <a:ea typeface="標楷體" pitchFamily="65" charset="-120"/>
              </a:rPr>
              <a:t>日。</a:t>
            </a:r>
          </a:p>
          <a:p>
            <a:pPr>
              <a:buNone/>
            </a:pPr>
            <a:r>
              <a:rPr lang="en-US" altLang="zh-TW"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en-US" altLang="zh-TW" sz="4900" dirty="0" smtClean="0">
                <a:latin typeface="標楷體" pitchFamily="65" charset="-120"/>
                <a:ea typeface="標楷體" pitchFamily="65" charset="-120"/>
              </a:rPr>
              <a:t>2</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考埸分五區：台北、新竹、台中、台南、高雄。</a:t>
            </a:r>
          </a:p>
          <a:p>
            <a:pPr>
              <a:buNone/>
            </a:pPr>
            <a:r>
              <a:rPr lang="en-US" altLang="zh-TW"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en-US" altLang="zh-TW" sz="4900" dirty="0" smtClean="0">
                <a:latin typeface="標楷體" pitchFamily="65" charset="-120"/>
                <a:ea typeface="標楷體" pitchFamily="65" charset="-120"/>
              </a:rPr>
              <a:t>3</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考試時，學會贈送非可程式化計算機，學生不得使用其他計算機。</a:t>
            </a:r>
          </a:p>
          <a:p>
            <a:pPr>
              <a:buNone/>
            </a:pPr>
            <a:r>
              <a:rPr lang="en-US" altLang="zh-TW"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en-US" altLang="zh-TW" sz="4900" dirty="0" smtClean="0">
                <a:latin typeface="標楷體" pitchFamily="65" charset="-120"/>
                <a:ea typeface="標楷體" pitchFamily="65" charset="-120"/>
              </a:rPr>
              <a:t>4</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成績單由學會加蓋鋼印，寄發</a:t>
            </a:r>
            <a:r>
              <a:rPr lang="en-US" altLang="zh-TW" sz="4900" dirty="0">
                <a:latin typeface="標楷體" pitchFamily="65" charset="-120"/>
                <a:ea typeface="標楷體" pitchFamily="65" charset="-120"/>
              </a:rPr>
              <a:t>5</a:t>
            </a:r>
            <a:r>
              <a:rPr lang="zh-TW" altLang="zh-TW" sz="4900" dirty="0">
                <a:latin typeface="標楷體" pitchFamily="65" charset="-120"/>
                <a:ea typeface="標楷體" pitchFamily="65" charset="-120"/>
              </a:rPr>
              <a:t>份成績單給考生。超過</a:t>
            </a:r>
            <a:r>
              <a:rPr lang="en-US" altLang="zh-TW" sz="4900" dirty="0">
                <a:latin typeface="標楷體" pitchFamily="65" charset="-120"/>
                <a:ea typeface="標楷體" pitchFamily="65" charset="-120"/>
              </a:rPr>
              <a:t>5</a:t>
            </a:r>
            <a:r>
              <a:rPr lang="zh-TW" altLang="zh-TW" sz="4900" dirty="0">
                <a:latin typeface="標楷體" pitchFamily="65" charset="-120"/>
                <a:ea typeface="標楷體" pitchFamily="65" charset="-120"/>
              </a:rPr>
              <a:t>份每份工本費</a:t>
            </a:r>
            <a:r>
              <a:rPr lang="en-US" altLang="zh-TW" sz="4900" dirty="0">
                <a:latin typeface="標楷體" pitchFamily="65" charset="-120"/>
                <a:ea typeface="標楷體" pitchFamily="65" charset="-120"/>
              </a:rPr>
              <a:t>100</a:t>
            </a:r>
            <a:r>
              <a:rPr lang="zh-TW" altLang="zh-TW" sz="4900" dirty="0">
                <a:latin typeface="標楷體" pitchFamily="65" charset="-120"/>
                <a:ea typeface="標楷體" pitchFamily="65" charset="-120"/>
              </a:rPr>
              <a:t>元。</a:t>
            </a:r>
          </a:p>
          <a:p>
            <a:pPr>
              <a:buNone/>
            </a:pPr>
            <a:r>
              <a:rPr lang="en-US" altLang="zh-TW"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en-US" altLang="zh-TW" sz="4900" dirty="0" smtClean="0">
                <a:latin typeface="標楷體" pitchFamily="65" charset="-120"/>
                <a:ea typeface="標楷體" pitchFamily="65" charset="-120"/>
              </a:rPr>
              <a:t>5</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考試科目機械英文名稱改為英文。</a:t>
            </a:r>
          </a:p>
          <a:p>
            <a:pPr>
              <a:buNone/>
            </a:pPr>
            <a:r>
              <a:rPr lang="en-US" altLang="zh-TW"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en-US" altLang="zh-TW" sz="4900" dirty="0" smtClean="0">
                <a:latin typeface="標楷體" pitchFamily="65" charset="-120"/>
                <a:ea typeface="標楷體" pitchFamily="65" charset="-120"/>
              </a:rPr>
              <a:t>6</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考試內容大綱請下列各領域負責老師於</a:t>
            </a:r>
            <a:r>
              <a:rPr lang="en-US" altLang="zh-TW" sz="4900" dirty="0">
                <a:latin typeface="標楷體" pitchFamily="65" charset="-120"/>
                <a:ea typeface="標楷體" pitchFamily="65" charset="-120"/>
              </a:rPr>
              <a:t>3</a:t>
            </a:r>
            <a:r>
              <a:rPr lang="zh-TW" altLang="zh-TW" sz="4900" dirty="0">
                <a:latin typeface="標楷體" pitchFamily="65" charset="-120"/>
                <a:ea typeface="標楷體" pitchFamily="65" charset="-120"/>
              </a:rPr>
              <a:t>月</a:t>
            </a:r>
            <a:r>
              <a:rPr lang="en-US" altLang="zh-TW" sz="4900" dirty="0">
                <a:latin typeface="標楷體" pitchFamily="65" charset="-120"/>
                <a:ea typeface="標楷體" pitchFamily="65" charset="-120"/>
              </a:rPr>
              <a:t>25</a:t>
            </a:r>
            <a:r>
              <a:rPr lang="zh-TW" altLang="zh-TW" sz="4900" dirty="0">
                <a:latin typeface="標楷體" pitchFamily="65" charset="-120"/>
                <a:ea typeface="標楷體" pitchFamily="65" charset="-120"/>
              </a:rPr>
              <a:t>日回傳學會：</a:t>
            </a:r>
          </a:p>
          <a:p>
            <a:pPr>
              <a:buNone/>
            </a:pPr>
            <a:r>
              <a:rPr lang="en-US" altLang="zh-TW"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zh-TW" altLang="zh-TW" sz="4900" dirty="0" smtClean="0">
                <a:latin typeface="標楷體" pitchFamily="65" charset="-120"/>
                <a:ea typeface="標楷體" pitchFamily="65" charset="-120"/>
              </a:rPr>
              <a:t>工程</a:t>
            </a:r>
            <a:r>
              <a:rPr lang="zh-TW" altLang="zh-TW" sz="4900" dirty="0">
                <a:latin typeface="標楷體" pitchFamily="65" charset="-120"/>
                <a:ea typeface="標楷體" pitchFamily="65" charset="-120"/>
              </a:rPr>
              <a:t>數學：翁政義，熱力學</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含熱傳</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：陳朝光，工程力學</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含靜力學、</a:t>
            </a:r>
            <a:r>
              <a:rPr lang="zh-TW" altLang="zh-TW" sz="4900" dirty="0" smtClean="0">
                <a:latin typeface="標楷體" pitchFamily="65" charset="-120"/>
                <a:ea typeface="標楷體" pitchFamily="65" charset="-120"/>
              </a:rPr>
              <a:t>材料</a:t>
            </a:r>
            <a:endParaRPr lang="en-US" altLang="zh-TW" sz="4900" dirty="0" smtClean="0">
              <a:latin typeface="標楷體" pitchFamily="65" charset="-120"/>
              <a:ea typeface="標楷體" pitchFamily="65" charset="-120"/>
            </a:endParaRPr>
          </a:p>
          <a:p>
            <a:pPr>
              <a:buNone/>
            </a:pPr>
            <a:r>
              <a:rPr lang="zh-TW" altLang="en-US"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zh-TW" altLang="zh-TW" sz="4900" dirty="0" smtClean="0">
                <a:latin typeface="標楷體" pitchFamily="65" charset="-120"/>
                <a:ea typeface="標楷體" pitchFamily="65" charset="-120"/>
              </a:rPr>
              <a:t>力學</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：陳文華，動力學：王國雄，機械製造</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含工程材料</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：林榮慶，</a:t>
            </a:r>
            <a:r>
              <a:rPr lang="zh-TW" altLang="zh-TW" sz="4900" dirty="0" smtClean="0">
                <a:latin typeface="標楷體" pitchFamily="65" charset="-120"/>
                <a:ea typeface="標楷體" pitchFamily="65" charset="-120"/>
              </a:rPr>
              <a:t>機械</a:t>
            </a:r>
            <a:endParaRPr lang="en-US" altLang="zh-TW" sz="4900" dirty="0" smtClean="0">
              <a:latin typeface="標楷體" pitchFamily="65" charset="-120"/>
              <a:ea typeface="標楷體" pitchFamily="65" charset="-120"/>
            </a:endParaRPr>
          </a:p>
          <a:p>
            <a:pPr>
              <a:buNone/>
            </a:pPr>
            <a:r>
              <a:rPr lang="zh-TW" altLang="en-US"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zh-TW" altLang="zh-TW" sz="4900" dirty="0" smtClean="0">
                <a:latin typeface="標楷體" pitchFamily="65" charset="-120"/>
                <a:ea typeface="標楷體" pitchFamily="65" charset="-120"/>
              </a:rPr>
              <a:t>設計</a:t>
            </a:r>
            <a:r>
              <a:rPr lang="zh-TW" altLang="zh-TW" sz="4900" dirty="0">
                <a:latin typeface="標楷體" pitchFamily="65" charset="-120"/>
                <a:ea typeface="標楷體" pitchFamily="65" charset="-120"/>
              </a:rPr>
              <a:t>與機動學：張所鋐，流體力學：鄭友仁，英文：林榮慶</a:t>
            </a:r>
            <a:r>
              <a:rPr lang="en-US" altLang="zh-TW" sz="4900" dirty="0">
                <a:latin typeface="標楷體" pitchFamily="65" charset="-120"/>
                <a:ea typeface="標楷體" pitchFamily="65" charset="-120"/>
              </a:rPr>
              <a:t>&amp;</a:t>
            </a:r>
            <a:r>
              <a:rPr lang="zh-TW" altLang="zh-TW" sz="4900" dirty="0">
                <a:latin typeface="標楷體" pitchFamily="65" charset="-120"/>
                <a:ea typeface="標楷體" pitchFamily="65" charset="-120"/>
              </a:rPr>
              <a:t>張所鋐</a:t>
            </a:r>
          </a:p>
          <a:p>
            <a:pPr>
              <a:buNone/>
            </a:pPr>
            <a:r>
              <a:rPr lang="en-US" altLang="zh-TW"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en-US" altLang="zh-TW" sz="4900" dirty="0" smtClean="0">
                <a:latin typeface="標楷體" pitchFamily="65" charset="-120"/>
                <a:ea typeface="標楷體" pitchFamily="65" charset="-120"/>
              </a:rPr>
              <a:t>7</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命題老師之推薦，授權翁主任委員全權處理。</a:t>
            </a:r>
          </a:p>
          <a:p>
            <a:pPr>
              <a:buNone/>
            </a:pPr>
            <a:r>
              <a:rPr lang="en-US" altLang="zh-TW" sz="4900" dirty="0">
                <a:solidFill>
                  <a:srgbClr val="FF0000"/>
                </a:solidFill>
                <a:latin typeface="標楷體" pitchFamily="65" charset="-120"/>
                <a:ea typeface="標楷體" pitchFamily="65" charset="-120"/>
              </a:rPr>
              <a:t>  </a:t>
            </a:r>
            <a:r>
              <a:rPr lang="zh-TW" altLang="en-US" sz="4900" dirty="0" smtClean="0">
                <a:solidFill>
                  <a:srgbClr val="FF0000"/>
                </a:solidFill>
                <a:latin typeface="標楷體" pitchFamily="65" charset="-120"/>
                <a:ea typeface="標楷體" pitchFamily="65" charset="-120"/>
              </a:rPr>
              <a:t>  </a:t>
            </a:r>
            <a:r>
              <a:rPr lang="en-US" altLang="zh-TW" sz="4900" dirty="0" smtClean="0">
                <a:solidFill>
                  <a:srgbClr val="FF0000"/>
                </a:solidFill>
                <a:latin typeface="標楷體" pitchFamily="65" charset="-120"/>
                <a:ea typeface="標楷體" pitchFamily="65" charset="-120"/>
              </a:rPr>
              <a:t>8</a:t>
            </a:r>
            <a:r>
              <a:rPr lang="en-US" altLang="zh-TW" sz="4900" dirty="0">
                <a:solidFill>
                  <a:srgbClr val="FF0000"/>
                </a:solidFill>
                <a:latin typeface="標楷體" pitchFamily="65" charset="-120"/>
                <a:ea typeface="標楷體" pitchFamily="65" charset="-120"/>
              </a:rPr>
              <a:t>.</a:t>
            </a:r>
            <a:r>
              <a:rPr lang="zh-TW" altLang="zh-TW" sz="4900" dirty="0">
                <a:solidFill>
                  <a:srgbClr val="FF0000"/>
                </a:solidFill>
                <a:latin typeface="標楷體" pitchFamily="65" charset="-120"/>
                <a:ea typeface="標楷體" pitchFamily="65" charset="-120"/>
              </a:rPr>
              <a:t>依</a:t>
            </a:r>
            <a:r>
              <a:rPr lang="en-US" altLang="zh-TW" sz="4900" dirty="0">
                <a:solidFill>
                  <a:srgbClr val="FF0000"/>
                </a:solidFill>
                <a:latin typeface="標楷體" pitchFamily="65" charset="-120"/>
                <a:ea typeface="標楷體" pitchFamily="65" charset="-120"/>
              </a:rPr>
              <a:t>102</a:t>
            </a:r>
            <a:r>
              <a:rPr lang="zh-TW" altLang="zh-TW" sz="4900" dirty="0">
                <a:solidFill>
                  <a:srgbClr val="FF0000"/>
                </a:solidFill>
                <a:latin typeface="標楷體" pitchFamily="65" charset="-120"/>
                <a:ea typeface="標楷體" pitchFamily="65" charset="-120"/>
              </a:rPr>
              <a:t>年學術暨教育委員會第</a:t>
            </a:r>
            <a:r>
              <a:rPr lang="en-US" altLang="zh-TW" sz="4900" dirty="0">
                <a:solidFill>
                  <a:srgbClr val="FF0000"/>
                </a:solidFill>
                <a:latin typeface="標楷體" pitchFamily="65" charset="-120"/>
                <a:ea typeface="標楷體" pitchFamily="65" charset="-120"/>
              </a:rPr>
              <a:t>3</a:t>
            </a:r>
            <a:r>
              <a:rPr lang="zh-TW" altLang="zh-TW" sz="4900" dirty="0">
                <a:solidFill>
                  <a:srgbClr val="FF0000"/>
                </a:solidFill>
                <a:latin typeface="標楷體" pitchFamily="65" charset="-120"/>
                <a:ea typeface="標楷體" pitchFamily="65" charset="-120"/>
              </a:rPr>
              <a:t>次會議決議，試題難易分配如下：簡易題</a:t>
            </a:r>
            <a:r>
              <a:rPr lang="en-US" altLang="zh-TW" sz="4900" dirty="0">
                <a:solidFill>
                  <a:srgbClr val="FF0000"/>
                </a:solidFill>
                <a:latin typeface="標楷體" pitchFamily="65" charset="-120"/>
                <a:ea typeface="標楷體" pitchFamily="65" charset="-120"/>
              </a:rPr>
              <a:t>60%</a:t>
            </a:r>
            <a:r>
              <a:rPr lang="zh-TW" altLang="zh-TW" sz="4900" dirty="0" smtClean="0">
                <a:solidFill>
                  <a:srgbClr val="FF0000"/>
                </a:solidFill>
                <a:latin typeface="標楷體" pitchFamily="65" charset="-120"/>
                <a:ea typeface="標楷體" pitchFamily="65" charset="-120"/>
              </a:rPr>
              <a:t>，</a:t>
            </a:r>
            <a:endParaRPr lang="en-US" altLang="zh-TW" sz="4900" dirty="0" smtClean="0">
              <a:solidFill>
                <a:srgbClr val="FF0000"/>
              </a:solidFill>
              <a:latin typeface="標楷體" pitchFamily="65" charset="-120"/>
              <a:ea typeface="標楷體" pitchFamily="65" charset="-120"/>
            </a:endParaRPr>
          </a:p>
          <a:p>
            <a:pPr>
              <a:buNone/>
            </a:pPr>
            <a:r>
              <a:rPr lang="zh-TW" altLang="en-US" sz="4900" dirty="0">
                <a:solidFill>
                  <a:srgbClr val="FF0000"/>
                </a:solidFill>
                <a:latin typeface="標楷體" pitchFamily="65" charset="-120"/>
                <a:ea typeface="標楷體" pitchFamily="65" charset="-120"/>
              </a:rPr>
              <a:t> </a:t>
            </a:r>
            <a:r>
              <a:rPr lang="zh-TW" altLang="en-US" sz="4900" dirty="0" smtClean="0">
                <a:solidFill>
                  <a:srgbClr val="FF0000"/>
                </a:solidFill>
                <a:latin typeface="標楷體" pitchFamily="65" charset="-120"/>
                <a:ea typeface="標楷體" pitchFamily="65" charset="-120"/>
              </a:rPr>
              <a:t>     </a:t>
            </a:r>
            <a:r>
              <a:rPr lang="zh-TW" altLang="zh-TW" sz="4900" dirty="0" smtClean="0">
                <a:solidFill>
                  <a:srgbClr val="FF0000"/>
                </a:solidFill>
                <a:latin typeface="標楷體" pitchFamily="65" charset="-120"/>
                <a:ea typeface="標楷體" pitchFamily="65" charset="-120"/>
              </a:rPr>
              <a:t>中等</a:t>
            </a:r>
            <a:r>
              <a:rPr lang="zh-TW" altLang="zh-TW" sz="4900" dirty="0">
                <a:solidFill>
                  <a:srgbClr val="FF0000"/>
                </a:solidFill>
                <a:latin typeface="標楷體" pitchFamily="65" charset="-120"/>
                <a:ea typeface="標楷體" pitchFamily="65" charset="-120"/>
              </a:rPr>
              <a:t>題</a:t>
            </a:r>
            <a:r>
              <a:rPr lang="en-US" altLang="zh-TW" sz="4900" dirty="0">
                <a:solidFill>
                  <a:srgbClr val="FF0000"/>
                </a:solidFill>
                <a:latin typeface="標楷體" pitchFamily="65" charset="-120"/>
                <a:ea typeface="標楷體" pitchFamily="65" charset="-120"/>
              </a:rPr>
              <a:t>20%</a:t>
            </a:r>
            <a:r>
              <a:rPr lang="zh-TW" altLang="zh-TW" sz="4900" dirty="0">
                <a:solidFill>
                  <a:srgbClr val="FF0000"/>
                </a:solidFill>
                <a:latin typeface="標楷體" pitchFamily="65" charset="-120"/>
                <a:ea typeface="標楷體" pitchFamily="65" charset="-120"/>
              </a:rPr>
              <a:t>，難題</a:t>
            </a:r>
            <a:r>
              <a:rPr lang="en-US" altLang="zh-TW" sz="4900" dirty="0">
                <a:solidFill>
                  <a:srgbClr val="FF0000"/>
                </a:solidFill>
                <a:latin typeface="標楷體" pitchFamily="65" charset="-120"/>
                <a:ea typeface="標楷體" pitchFamily="65" charset="-120"/>
              </a:rPr>
              <a:t>20%</a:t>
            </a:r>
            <a:r>
              <a:rPr lang="zh-TW" altLang="zh-TW" sz="4900" dirty="0">
                <a:solidFill>
                  <a:srgbClr val="FF0000"/>
                </a:solidFill>
                <a:latin typeface="標楷體" pitchFamily="65" charset="-120"/>
                <a:ea typeface="標楷體" pitchFamily="65" charset="-120"/>
              </a:rPr>
              <a:t>，可包括選擇題、填充題及問答題；剛開始舉辦本考試</a:t>
            </a:r>
            <a:r>
              <a:rPr lang="zh-TW" altLang="zh-TW" sz="4900" dirty="0" smtClean="0">
                <a:solidFill>
                  <a:srgbClr val="FF0000"/>
                </a:solidFill>
                <a:latin typeface="標楷體" pitchFamily="65" charset="-120"/>
                <a:ea typeface="標楷體" pitchFamily="65" charset="-120"/>
              </a:rPr>
              <a:t>，</a:t>
            </a:r>
            <a:endParaRPr lang="en-US" altLang="zh-TW" sz="4900" dirty="0" smtClean="0">
              <a:solidFill>
                <a:srgbClr val="FF0000"/>
              </a:solidFill>
              <a:latin typeface="標楷體" pitchFamily="65" charset="-120"/>
              <a:ea typeface="標楷體" pitchFamily="65" charset="-120"/>
            </a:endParaRPr>
          </a:p>
          <a:p>
            <a:pPr>
              <a:buNone/>
            </a:pPr>
            <a:r>
              <a:rPr lang="zh-TW" altLang="en-US" sz="4900" dirty="0">
                <a:solidFill>
                  <a:srgbClr val="FF0000"/>
                </a:solidFill>
                <a:latin typeface="標楷體" pitchFamily="65" charset="-120"/>
                <a:ea typeface="標楷體" pitchFamily="65" charset="-120"/>
              </a:rPr>
              <a:t> </a:t>
            </a:r>
            <a:r>
              <a:rPr lang="zh-TW" altLang="en-US" sz="4900" dirty="0" smtClean="0">
                <a:solidFill>
                  <a:srgbClr val="FF0000"/>
                </a:solidFill>
                <a:latin typeface="標楷體" pitchFamily="65" charset="-120"/>
                <a:ea typeface="標楷體" pitchFamily="65" charset="-120"/>
              </a:rPr>
              <a:t>     </a:t>
            </a:r>
            <a:r>
              <a:rPr lang="zh-TW" altLang="zh-TW" sz="4900" dirty="0" smtClean="0">
                <a:solidFill>
                  <a:srgbClr val="FF0000"/>
                </a:solidFill>
                <a:latin typeface="標楷體" pitchFamily="65" charset="-120"/>
                <a:ea typeface="標楷體" pitchFamily="65" charset="-120"/>
              </a:rPr>
              <a:t>希望</a:t>
            </a:r>
            <a:r>
              <a:rPr lang="zh-TW" altLang="zh-TW" sz="4900" dirty="0">
                <a:solidFill>
                  <a:srgbClr val="FF0000"/>
                </a:solidFill>
                <a:latin typeface="標楷體" pitchFamily="65" charset="-120"/>
                <a:ea typeface="標楷體" pitchFamily="65" charset="-120"/>
              </a:rPr>
              <a:t>考試題目儘量簡單。</a:t>
            </a:r>
          </a:p>
          <a:p>
            <a:pPr>
              <a:buNone/>
            </a:pPr>
            <a:r>
              <a:rPr lang="en-US" altLang="zh-TW"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en-US" altLang="zh-TW" sz="4900" dirty="0" smtClean="0">
                <a:latin typeface="標楷體" pitchFamily="65" charset="-120"/>
                <a:ea typeface="標楷體" pitchFamily="65" charset="-120"/>
              </a:rPr>
              <a:t> </a:t>
            </a:r>
            <a:r>
              <a:rPr lang="en-US" altLang="zh-TW" sz="4900" dirty="0">
                <a:latin typeface="標楷體" pitchFamily="65" charset="-120"/>
                <a:ea typeface="標楷體" pitchFamily="65" charset="-120"/>
              </a:rPr>
              <a:t>9.</a:t>
            </a:r>
            <a:r>
              <a:rPr lang="zh-TW" altLang="zh-TW" sz="4900" dirty="0">
                <a:latin typeface="標楷體" pitchFamily="65" charset="-120"/>
                <a:ea typeface="標楷體" pitchFamily="65" charset="-120"/>
              </a:rPr>
              <a:t>簡章公告日期訂於</a:t>
            </a:r>
            <a:r>
              <a:rPr lang="en-US" altLang="zh-TW" sz="4900" dirty="0">
                <a:latin typeface="標楷體" pitchFamily="65" charset="-120"/>
                <a:ea typeface="標楷體" pitchFamily="65" charset="-120"/>
              </a:rPr>
              <a:t>4</a:t>
            </a:r>
            <a:r>
              <a:rPr lang="zh-TW" altLang="zh-TW" sz="4900" dirty="0">
                <a:latin typeface="標楷體" pitchFamily="65" charset="-120"/>
                <a:ea typeface="標楷體" pitchFamily="65" charset="-120"/>
              </a:rPr>
              <a:t>月初。</a:t>
            </a:r>
          </a:p>
          <a:p>
            <a:pPr>
              <a:buNone/>
            </a:pPr>
            <a:r>
              <a:rPr lang="en-US" altLang="zh-TW"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en-US" altLang="zh-TW" sz="4900" dirty="0" smtClean="0">
                <a:latin typeface="標楷體" pitchFamily="65" charset="-120"/>
                <a:ea typeface="標楷體" pitchFamily="65" charset="-120"/>
              </a:rPr>
              <a:t>10</a:t>
            </a:r>
            <a:r>
              <a:rPr lang="en-US" altLang="zh-TW" sz="4900" dirty="0">
                <a:latin typeface="標楷體" pitchFamily="65" charset="-120"/>
                <a:ea typeface="標楷體" pitchFamily="65" charset="-120"/>
              </a:rPr>
              <a:t>.</a:t>
            </a:r>
            <a:r>
              <a:rPr lang="zh-TW" altLang="zh-TW" sz="4900" dirty="0">
                <a:latin typeface="標楷體" pitchFamily="65" charset="-120"/>
                <a:ea typeface="標楷體" pitchFamily="65" charset="-120"/>
              </a:rPr>
              <a:t>請學會至各校辦理宣導說明會及請各系主任在系內宣導說明，讓學生及</a:t>
            </a:r>
            <a:r>
              <a:rPr lang="zh-TW" altLang="zh-TW" sz="4900" dirty="0" smtClean="0">
                <a:latin typeface="標楷體" pitchFamily="65" charset="-120"/>
                <a:ea typeface="標楷體" pitchFamily="65" charset="-120"/>
              </a:rPr>
              <a:t>老師</a:t>
            </a:r>
            <a:endParaRPr lang="en-US" altLang="zh-TW" sz="4900" dirty="0" smtClean="0">
              <a:latin typeface="標楷體" pitchFamily="65" charset="-120"/>
              <a:ea typeface="標楷體" pitchFamily="65" charset="-120"/>
            </a:endParaRPr>
          </a:p>
          <a:p>
            <a:pPr>
              <a:buNone/>
            </a:pPr>
            <a:r>
              <a:rPr lang="zh-TW" altLang="en-US"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zh-TW" altLang="zh-TW" sz="4900" dirty="0" smtClean="0">
                <a:latin typeface="標楷體" pitchFamily="65" charset="-120"/>
                <a:ea typeface="標楷體" pitchFamily="65" charset="-120"/>
              </a:rPr>
              <a:t>了解</a:t>
            </a:r>
            <a:r>
              <a:rPr lang="zh-TW" altLang="zh-TW" sz="4900" dirty="0">
                <a:latin typeface="標楷體" pitchFamily="65" charset="-120"/>
                <a:ea typeface="標楷體" pitchFamily="65" charset="-120"/>
              </a:rPr>
              <a:t>本考試的目的及重要性，鼓勵學生報考及推動各校老師在研究所推甄</a:t>
            </a:r>
            <a:r>
              <a:rPr lang="zh-TW" altLang="zh-TW" sz="4900" dirty="0" smtClean="0">
                <a:latin typeface="標楷體" pitchFamily="65" charset="-120"/>
                <a:ea typeface="標楷體" pitchFamily="65" charset="-120"/>
              </a:rPr>
              <a:t>時</a:t>
            </a:r>
            <a:endParaRPr lang="en-US" altLang="zh-TW" sz="4900" dirty="0" smtClean="0">
              <a:latin typeface="標楷體" pitchFamily="65" charset="-120"/>
              <a:ea typeface="標楷體" pitchFamily="65" charset="-120"/>
            </a:endParaRPr>
          </a:p>
          <a:p>
            <a:pPr>
              <a:buNone/>
            </a:pPr>
            <a:r>
              <a:rPr lang="zh-TW" altLang="en-US" sz="4900" dirty="0">
                <a:latin typeface="標楷體" pitchFamily="65" charset="-120"/>
                <a:ea typeface="標楷體" pitchFamily="65" charset="-120"/>
              </a:rPr>
              <a:t> </a:t>
            </a:r>
            <a:r>
              <a:rPr lang="zh-TW" altLang="en-US" sz="4900" dirty="0" smtClean="0">
                <a:latin typeface="標楷體" pitchFamily="65" charset="-120"/>
                <a:ea typeface="標楷體" pitchFamily="65" charset="-120"/>
              </a:rPr>
              <a:t>     </a:t>
            </a:r>
            <a:r>
              <a:rPr lang="zh-TW" altLang="zh-TW" sz="4900" dirty="0" smtClean="0">
                <a:latin typeface="標楷體" pitchFamily="65" charset="-120"/>
                <a:ea typeface="標楷體" pitchFamily="65" charset="-120"/>
              </a:rPr>
              <a:t>採用</a:t>
            </a:r>
            <a:r>
              <a:rPr lang="zh-TW" altLang="zh-TW" sz="4900" dirty="0">
                <a:latin typeface="標楷體" pitchFamily="65" charset="-120"/>
                <a:ea typeface="標楷體" pitchFamily="65" charset="-120"/>
              </a:rPr>
              <a:t>本考試的成績及</a:t>
            </a:r>
            <a:r>
              <a:rPr lang="en-US" altLang="zh-TW" sz="4900" dirty="0">
                <a:latin typeface="標楷體" pitchFamily="65" charset="-120"/>
                <a:ea typeface="標楷體" pitchFamily="65" charset="-120"/>
              </a:rPr>
              <a:t>PR</a:t>
            </a:r>
            <a:r>
              <a:rPr lang="zh-TW" altLang="zh-TW" sz="4900" dirty="0">
                <a:latin typeface="標楷體" pitchFamily="65" charset="-120"/>
                <a:ea typeface="標楷體" pitchFamily="65" charset="-120"/>
              </a:rPr>
              <a:t>值做為評量之參考。</a:t>
            </a:r>
          </a:p>
          <a:p>
            <a:pPr>
              <a:buNone/>
            </a:pPr>
            <a:r>
              <a:rPr lang="zh-TW" altLang="en-US" sz="4900" dirty="0" smtClean="0">
                <a:latin typeface="標楷體" pitchFamily="65" charset="-120"/>
                <a:ea typeface="標楷體" pitchFamily="65" charset="-120"/>
              </a:rPr>
              <a:t>七</a:t>
            </a:r>
            <a:r>
              <a:rPr lang="zh-TW" altLang="zh-TW" sz="4900" dirty="0" smtClean="0">
                <a:latin typeface="標楷體" pitchFamily="65" charset="-120"/>
                <a:ea typeface="標楷體" pitchFamily="65" charset="-120"/>
              </a:rPr>
              <a:t>、</a:t>
            </a:r>
            <a:r>
              <a:rPr lang="zh-TW" altLang="zh-TW" sz="4900" dirty="0">
                <a:latin typeface="標楷體" pitchFamily="65" charset="-120"/>
                <a:ea typeface="標楷體" pitchFamily="65" charset="-120"/>
              </a:rPr>
              <a:t>臨時動議</a:t>
            </a:r>
            <a:r>
              <a:rPr lang="en-US" altLang="zh-TW" sz="4900" dirty="0">
                <a:latin typeface="標楷體" pitchFamily="65" charset="-120"/>
                <a:ea typeface="標楷體" pitchFamily="65" charset="-120"/>
              </a:rPr>
              <a:t>  </a:t>
            </a:r>
            <a:r>
              <a:rPr lang="zh-TW" altLang="zh-TW" sz="4900" dirty="0">
                <a:latin typeface="標楷體" pitchFamily="65" charset="-120"/>
                <a:ea typeface="標楷體" pitchFamily="65" charset="-120"/>
              </a:rPr>
              <a:t>無</a:t>
            </a:r>
          </a:p>
          <a:p>
            <a:endParaRPr lang="zh-TW" altLang="en-US" sz="49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2636912"/>
            <a:ext cx="8229600" cy="1143000"/>
          </a:xfrm>
        </p:spPr>
        <p:txBody>
          <a:bodyPr>
            <a:normAutofit fontScale="90000"/>
          </a:bodyPr>
          <a:lstStyle/>
          <a:p>
            <a:pPr algn="ctr"/>
            <a:r>
              <a:rPr lang="zh-TW" altLang="zh-TW" b="1" dirty="0">
                <a:latin typeface="標楷體" pitchFamily="65" charset="-120"/>
                <a:ea typeface="標楷體" pitchFamily="65" charset="-120"/>
              </a:rPr>
              <a:t>研究生入學能力考試</a:t>
            </a:r>
            <a:r>
              <a:rPr lang="zh-TW" altLang="zh-TW" dirty="0"/>
              <a:t/>
            </a:r>
            <a:br>
              <a:rPr lang="zh-TW" altLang="zh-TW" dirty="0"/>
            </a:br>
            <a:endParaRPr lang="zh-TW" altLang="en-US" dirty="0"/>
          </a:p>
        </p:txBody>
      </p:sp>
      <p:pic>
        <p:nvPicPr>
          <p:cNvPr id="4" name="圖片 3" descr="logo"/>
          <p:cNvPicPr/>
          <p:nvPr/>
        </p:nvPicPr>
        <p:blipFill>
          <a:blip r:embed="rId2" cstate="print"/>
          <a:srcRect/>
          <a:stretch>
            <a:fillRect/>
          </a:stretch>
        </p:blipFill>
        <p:spPr bwMode="auto">
          <a:xfrm>
            <a:off x="3563888" y="476672"/>
            <a:ext cx="1913890" cy="1875155"/>
          </a:xfrm>
          <a:prstGeom prst="rect">
            <a:avLst/>
          </a:prstGeom>
          <a:noFill/>
          <a:ln w="9525">
            <a:noFill/>
            <a:miter lim="800000"/>
            <a:headEnd/>
            <a:tailEnd/>
          </a:ln>
        </p:spPr>
      </p:pic>
      <p:sp>
        <p:nvSpPr>
          <p:cNvPr id="11265" name="Rectangle 1"/>
          <p:cNvSpPr>
            <a:spLocks noChangeArrowheads="1"/>
          </p:cNvSpPr>
          <p:nvPr/>
        </p:nvSpPr>
        <p:spPr bwMode="auto">
          <a:xfrm>
            <a:off x="0" y="5013176"/>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zh-TW" sz="2000" b="1" i="0" u="none" strike="noStrike" cap="none" normalizeH="0" baseline="0" dirty="0" smtClean="0">
                <a:ln>
                  <a:noFill/>
                </a:ln>
                <a:solidFill>
                  <a:srgbClr val="000000"/>
                </a:solidFill>
                <a:effectLst/>
                <a:latin typeface="標楷體" pitchFamily="65" charset="-120"/>
                <a:ea typeface="標楷體" pitchFamily="65" charset="-120"/>
                <a:cs typeface="Times New Roman" pitchFamily="18" charset="0"/>
              </a:rPr>
              <a:t>主辦單位： 中國機械工程學會</a:t>
            </a:r>
            <a:endParaRPr kumimoji="1" lang="zh-TW" sz="1800" b="0" i="0" u="none" strike="noStrike" cap="none" normalizeH="0" baseline="0" dirty="0" smtClean="0">
              <a:ln>
                <a:noFill/>
              </a:ln>
              <a:solidFill>
                <a:schemeClr val="tx1"/>
              </a:solidFill>
              <a:effectLst/>
              <a:latin typeface="Arial" pitchFamily="34" charset="0"/>
              <a:ea typeface="新細明體" pitchFamily="18" charset="-120"/>
              <a:cs typeface="新細明體" pitchFamily="18" charset="-120"/>
            </a:endParaRPr>
          </a:p>
        </p:txBody>
      </p:sp>
      <p:sp>
        <p:nvSpPr>
          <p:cNvPr id="6" name="矩形 5"/>
          <p:cNvSpPr/>
          <p:nvPr/>
        </p:nvSpPr>
        <p:spPr>
          <a:xfrm>
            <a:off x="3419872" y="5805264"/>
            <a:ext cx="2520280" cy="369332"/>
          </a:xfrm>
          <a:prstGeom prst="rect">
            <a:avLst/>
          </a:prstGeom>
        </p:spPr>
        <p:txBody>
          <a:bodyPr wrap="square">
            <a:spAutoFit/>
          </a:bodyPr>
          <a:lstStyle/>
          <a:p>
            <a:r>
              <a:rPr lang="en-US" altLang="zh-TW" dirty="0" smtClean="0"/>
              <a:t>http://csme.org.tw/</a:t>
            </a:r>
            <a:endParaRPr lang="zh-TW" altLang="en-US" dirty="0"/>
          </a:p>
        </p:txBody>
      </p:sp>
      <p:sp>
        <p:nvSpPr>
          <p:cNvPr id="8" name="副標題 2"/>
          <p:cNvSpPr txBox="1">
            <a:spLocks/>
          </p:cNvSpPr>
          <p:nvPr/>
        </p:nvSpPr>
        <p:spPr>
          <a:xfrm>
            <a:off x="1043608" y="3789040"/>
            <a:ext cx="5688632" cy="1584176"/>
          </a:xfrm>
          <a:prstGeom prst="rect">
            <a:avLst/>
          </a:prstGeom>
        </p:spPr>
        <p:txBody>
          <a:bodyPr vert="horz">
            <a:normAutofit/>
          </a:bodyPr>
          <a:lstStyle/>
          <a:p>
            <a:pPr marL="2468880" marR="0" lvl="8" indent="-182880" defTabSz="914400" rtl="0" eaLnBrk="1" fontAlgn="auto" latinLnBrk="0" hangingPunct="1">
              <a:lnSpc>
                <a:spcPct val="100000"/>
              </a:lnSpc>
              <a:spcBef>
                <a:spcPct val="20000"/>
              </a:spcBef>
              <a:spcAft>
                <a:spcPts val="0"/>
              </a:spcAft>
              <a:buClr>
                <a:schemeClr val="tx2"/>
              </a:buClr>
              <a:buSzTx/>
              <a:tabLst/>
              <a:defRPr/>
            </a:pPr>
            <a:r>
              <a:rPr kumimoji="0" lang="en-US" altLang="zh-TW" sz="2800" b="1" i="0" u="none" strike="noStrike" kern="1200" cap="none" spc="0" normalizeH="0" baseline="0" noProof="0" dirty="0" smtClean="0">
                <a:ln>
                  <a:noFill/>
                </a:ln>
                <a:solidFill>
                  <a:schemeClr val="tx1"/>
                </a:solidFill>
                <a:effectLst/>
                <a:uLnTx/>
                <a:uFillTx/>
                <a:latin typeface="標楷體" pitchFamily="65" charset="-120"/>
                <a:ea typeface="標楷體" pitchFamily="65" charset="-120"/>
              </a:rPr>
              <a:t>103</a:t>
            </a:r>
            <a:r>
              <a:rPr kumimoji="0" lang="zh-TW" altLang="zh-TW" sz="2800" b="1" i="0" u="none" strike="noStrike" kern="1200" cap="none" spc="0" normalizeH="0" baseline="0" noProof="0" dirty="0" smtClean="0">
                <a:ln>
                  <a:noFill/>
                </a:ln>
                <a:solidFill>
                  <a:schemeClr val="tx1"/>
                </a:solidFill>
                <a:effectLst/>
                <a:uLnTx/>
                <a:uFillTx/>
                <a:latin typeface="標楷體" pitchFamily="65" charset="-120"/>
                <a:ea typeface="標楷體" pitchFamily="65" charset="-120"/>
              </a:rPr>
              <a:t>年度考試簡章</a:t>
            </a:r>
            <a:endParaRPr kumimoji="0" lang="zh-TW" altLang="zh-TW" sz="2800" b="0" i="0" u="none" strike="noStrike" kern="1200" cap="none" spc="0" normalizeH="0" baseline="0" noProof="0" dirty="0" smtClean="0">
              <a:ln>
                <a:noFill/>
              </a:ln>
              <a:solidFill>
                <a:schemeClr val="tx1"/>
              </a:solidFill>
              <a:effectLst/>
              <a:uLnTx/>
              <a:uFillTx/>
              <a:latin typeface="標楷體" pitchFamily="65" charset="-120"/>
              <a:ea typeface="標楷體" pitchFamily="65" charset="-120"/>
            </a:endParaRPr>
          </a:p>
          <a:p>
            <a:pPr marL="2468880" marR="0" lvl="8" indent="-182880" defTabSz="914400" rtl="0" eaLnBrk="1" fontAlgn="auto" latinLnBrk="0" hangingPunct="1">
              <a:lnSpc>
                <a:spcPct val="100000"/>
              </a:lnSpc>
              <a:spcBef>
                <a:spcPct val="20000"/>
              </a:spcBef>
              <a:spcAft>
                <a:spcPts val="0"/>
              </a:spcAft>
              <a:buClr>
                <a:schemeClr val="tx2"/>
              </a:buClr>
              <a:buSzTx/>
              <a:buFontTx/>
              <a:buChar char="•"/>
              <a:tabLst/>
              <a:defRPr/>
            </a:pPr>
            <a:endParaRPr kumimoji="0" lang="zh-TW" altLang="zh-TW" sz="2800" b="0" i="0" u="none" strike="noStrike" kern="1200" cap="none" spc="0" normalizeH="0" baseline="0" noProof="0" dirty="0">
              <a:ln>
                <a:noFill/>
              </a:ln>
              <a:solidFill>
                <a:schemeClr val="tx1"/>
              </a:solidFill>
              <a:effectLst/>
              <a:uLnTx/>
              <a:uFillTx/>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152</TotalTime>
  <Words>3205</Words>
  <Application>Microsoft Office PowerPoint</Application>
  <PresentationFormat>如螢幕大小 (4:3)</PresentationFormat>
  <Paragraphs>350</Paragraphs>
  <Slides>21</Slides>
  <Notes>1</Notes>
  <HiddenSlides>0</HiddenSlides>
  <MMClips>0</MMClips>
  <ScaleCrop>false</ScaleCrop>
  <HeadingPairs>
    <vt:vector size="4" baseType="variant">
      <vt:variant>
        <vt:lpstr>佈景主題</vt:lpstr>
      </vt:variant>
      <vt:variant>
        <vt:i4>1</vt:i4>
      </vt:variant>
      <vt:variant>
        <vt:lpstr>投影片標題</vt:lpstr>
      </vt:variant>
      <vt:variant>
        <vt:i4>21</vt:i4>
      </vt:variant>
    </vt:vector>
  </HeadingPairs>
  <TitlesOfParts>
    <vt:vector size="22" baseType="lpstr">
      <vt:lpstr>流線</vt:lpstr>
      <vt:lpstr>研究生入學能力考試介紹 </vt:lpstr>
      <vt:lpstr>緣由</vt:lpstr>
      <vt:lpstr>中國機械工程學會學術暨教育委員會 102年度第3次會議紀錄   </vt:lpstr>
      <vt:lpstr>投影片 4</vt:lpstr>
      <vt:lpstr>中國機械工程學會102年全國機械系主任座談會紀錄 </vt:lpstr>
      <vt:lpstr>投影片 6</vt:lpstr>
      <vt:lpstr>中國機械工程學會研究生入學能力考試推動委員會103年第1次會議紀錄 </vt:lpstr>
      <vt:lpstr>投影片 8</vt:lpstr>
      <vt:lpstr>研究生入學能力考試 </vt:lpstr>
      <vt:lpstr> 103年度研究生入學能力考試簡章  </vt:lpstr>
      <vt:lpstr>投影片 11</vt:lpstr>
      <vt:lpstr>二、考試日期、時間、領域科目與考區 </vt:lpstr>
      <vt:lpstr>三、報考資格、報名須知</vt:lpstr>
      <vt:lpstr>四、成績單申請、公佈、複查 </vt:lpstr>
      <vt:lpstr>五、考試領域科目內容大綱與題型(1/5) </vt:lpstr>
      <vt:lpstr>五、考試領域科目內容大綱與題型(2/5) </vt:lpstr>
      <vt:lpstr>五、考試領域科目內容大綱與題型(3/5) </vt:lpstr>
      <vt:lpstr>五、考試領域科目內容大綱與題型(4/5) </vt:lpstr>
      <vt:lpstr>五、考試領域科目內容大綱與題型(5/5) </vt:lpstr>
      <vt:lpstr>中國機械工程學會研究生入學能力考試成績查詢系統 </vt:lpstr>
      <vt:lpstr>投影片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CS</cp:lastModifiedBy>
  <cp:revision>28</cp:revision>
  <dcterms:created xsi:type="dcterms:W3CDTF">2014-04-09T03:39:45Z</dcterms:created>
  <dcterms:modified xsi:type="dcterms:W3CDTF">2014-05-15T09:06:45Z</dcterms:modified>
</cp:coreProperties>
</file>